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7" r:id="rId2"/>
    <p:sldId id="256" r:id="rId3"/>
    <p:sldId id="296" r:id="rId4"/>
    <p:sldId id="297" r:id="rId5"/>
    <p:sldId id="291" r:id="rId6"/>
    <p:sldId id="295" r:id="rId7"/>
    <p:sldId id="317" r:id="rId8"/>
    <p:sldId id="319" r:id="rId9"/>
    <p:sldId id="320" r:id="rId10"/>
    <p:sldId id="321" r:id="rId11"/>
    <p:sldId id="322" r:id="rId12"/>
    <p:sldId id="315" r:id="rId13"/>
    <p:sldId id="314" r:id="rId14"/>
    <p:sldId id="310" r:id="rId15"/>
    <p:sldId id="311" r:id="rId16"/>
    <p:sldId id="298" r:id="rId17"/>
    <p:sldId id="307" r:id="rId18"/>
    <p:sldId id="301" r:id="rId19"/>
    <p:sldId id="292" r:id="rId20"/>
    <p:sldId id="308" r:id="rId21"/>
    <p:sldId id="313" r:id="rId22"/>
    <p:sldId id="312" r:id="rId23"/>
    <p:sldId id="270" r:id="rId24"/>
    <p:sldId id="287" r:id="rId25"/>
    <p:sldId id="266" r:id="rId26"/>
    <p:sldId id="302" r:id="rId27"/>
    <p:sldId id="272" r:id="rId28"/>
    <p:sldId id="305" r:id="rId29"/>
    <p:sldId id="309" r:id="rId30"/>
    <p:sldId id="284" r:id="rId31"/>
    <p:sldId id="299" r:id="rId32"/>
    <p:sldId id="306" r:id="rId33"/>
    <p:sldId id="300" r:id="rId34"/>
    <p:sldId id="290" r:id="rId35"/>
    <p:sldId id="285" r:id="rId36"/>
    <p:sldId id="293"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1FA047-DA10-6E4E-A667-CA50224BCEE7}" v="37" dt="2021-01-25T18:48:53.7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35"/>
    <p:restoredTop sz="85765"/>
  </p:normalViewPr>
  <p:slideViewPr>
    <p:cSldViewPr snapToGrid="0" snapToObjects="1">
      <p:cViewPr varScale="1">
        <p:scale>
          <a:sx n="105" d="100"/>
          <a:sy n="105" d="100"/>
        </p:scale>
        <p:origin x="192" y="14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8C1C65-CF03-8F4F-8C52-7F5050342B68}" type="datetimeFigureOut">
              <a:rPr lang="en-US" smtClean="0"/>
              <a:t>1/24/21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58FD4B-6B2B-814C-A503-9035C23277ED}" type="slidenum">
              <a:rPr lang="en-US" smtClean="0"/>
              <a:t>‹#›</a:t>
            </a:fld>
            <a:endParaRPr lang="en-US"/>
          </a:p>
        </p:txBody>
      </p:sp>
    </p:spTree>
    <p:extLst>
      <p:ext uri="{BB962C8B-B14F-4D97-AF65-F5344CB8AC3E}">
        <p14:creationId xmlns:p14="http://schemas.microsoft.com/office/powerpoint/2010/main" val="2817130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I’m Alex Tong, and today I’ll be talking about our project TrajectoryNet, which blends continuous normalizing flows and dynamic optimal transport to solve problems in modelling the transcriptome over time.</a:t>
            </a:r>
          </a:p>
        </p:txBody>
      </p:sp>
      <p:sp>
        <p:nvSpPr>
          <p:cNvPr id="4" name="Slide Number Placeholder 3"/>
          <p:cNvSpPr>
            <a:spLocks noGrp="1"/>
          </p:cNvSpPr>
          <p:nvPr>
            <p:ph type="sldNum" sz="quarter" idx="5"/>
          </p:nvPr>
        </p:nvSpPr>
        <p:spPr/>
        <p:txBody>
          <a:bodyPr/>
          <a:lstStyle/>
          <a:p>
            <a:fld id="{AF6905A3-8D05-A347-A6E1-B95967A7A867}" type="slidenum">
              <a:rPr lang="en-US" smtClean="0"/>
              <a:t>1</a:t>
            </a:fld>
            <a:endParaRPr lang="en-US"/>
          </a:p>
        </p:txBody>
      </p:sp>
    </p:spTree>
    <p:extLst>
      <p:ext uri="{BB962C8B-B14F-4D97-AF65-F5344CB8AC3E}">
        <p14:creationId xmlns:p14="http://schemas.microsoft.com/office/powerpoint/2010/main" val="6188414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before we get into continuous normalizing flows, a little bit about standard normalizing flows.</a:t>
            </a:r>
          </a:p>
          <a:p>
            <a:r>
              <a:rPr lang="en-US" dirty="0"/>
              <a:t>&lt;next&gt;</a:t>
            </a:r>
          </a:p>
          <a:p>
            <a:r>
              <a:rPr lang="en-US" dirty="0"/>
              <a:t>Normalizing flows transform a simple distribution often the standard Gaussian distribution, into a more useful one with an invertible neural network, or a series of invertible transformations. </a:t>
            </a:r>
          </a:p>
          <a:p>
            <a:r>
              <a:rPr lang="en-US" dirty="0"/>
              <a:t>&lt;next&gt;</a:t>
            </a:r>
          </a:p>
          <a:p>
            <a:r>
              <a:rPr lang="en-US" dirty="0"/>
              <a:t>The invertibility means that we can apply the change of variables formula to calculate the probability, or the log probability  of any point at time t_1. This log probability then can be maximized according to the maximum likelihood principle.</a:t>
            </a:r>
          </a:p>
          <a:p>
            <a:r>
              <a:rPr lang="en-US"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Generally the challenge computationally is computing this log determinant,</a:t>
            </a:r>
          </a:p>
          <a:p>
            <a:r>
              <a:rPr lang="en-US" dirty="0"/>
              <a:t>&lt;next&gt;</a:t>
            </a:r>
          </a:p>
          <a:p>
            <a:r>
              <a:rPr lang="en-US" dirty="0"/>
              <a:t>Which turns out to be more efficient if we compose a series of simpler invertible transformations.</a:t>
            </a:r>
          </a:p>
          <a:p>
            <a:r>
              <a:rPr lang="en-US" dirty="0"/>
              <a:t>&lt;next&gt;</a:t>
            </a:r>
          </a:p>
          <a:p>
            <a:r>
              <a:rPr lang="en-US" dirty="0"/>
              <a:t>Composing a series of transformations is easy and is often thought of as composing layers in a neural network.</a:t>
            </a:r>
          </a:p>
          <a:p>
            <a:r>
              <a:rPr lang="en-US" dirty="0"/>
              <a:t>To calculate the log probability we now need to iterate backwards over the N transformations and sum up the log determinants.</a:t>
            </a:r>
          </a:p>
          <a:p>
            <a:endParaRPr lang="en-US" dirty="0"/>
          </a:p>
          <a:p>
            <a:r>
              <a:rPr lang="en-US" dirty="0"/>
              <a:t>-------------------</a:t>
            </a:r>
          </a:p>
          <a:p>
            <a:endParaRPr lang="en-US" dirty="0"/>
          </a:p>
          <a:p>
            <a:r>
              <a:rPr lang="en-US" dirty="0"/>
              <a:t>x_{t_1} = f(x_{t_0})</a:t>
            </a:r>
          </a:p>
          <a:p>
            <a:endParaRPr lang="en-US" dirty="0"/>
          </a:p>
          <a:p>
            <a:r>
              <a:rPr lang="en-US" dirty="0"/>
              <a:t>p_{t_0}(x) \sim \</a:t>
            </a:r>
            <a:r>
              <a:rPr lang="en-US" dirty="0" err="1"/>
              <a:t>mathcal</a:t>
            </a:r>
            <a:r>
              <a:rPr lang="en-US" dirty="0"/>
              <a:t>{N}(0,1)</a:t>
            </a:r>
          </a:p>
          <a:p>
            <a:endParaRPr lang="en-US" dirty="0"/>
          </a:p>
          <a:p>
            <a:r>
              <a:rPr lang="en-US" dirty="0"/>
              <a:t>\log p_{t_1}(x_{t_1}) = \log p_{t_0}(x_{t_0}) - \log \det \left | \frac{\partial f}{\partial x_{t_0}} \right |</a:t>
            </a:r>
          </a:p>
          <a:p>
            <a:r>
              <a:rPr lang="en-US" dirty="0"/>
              <a:t>\log p_{</a:t>
            </a:r>
            <a:r>
              <a:rPr lang="en-US" dirty="0" err="1"/>
              <a:t>t_N</a:t>
            </a:r>
            <a:r>
              <a:rPr lang="en-US" dirty="0"/>
              <a:t>}(x_{</a:t>
            </a:r>
            <a:r>
              <a:rPr lang="en-US" dirty="0" err="1"/>
              <a:t>t_N</a:t>
            </a:r>
            <a:r>
              <a:rPr lang="en-US" dirty="0"/>
              <a:t>}) = \log p_{t_0}(x_{t_0}) - \sum_{n=1}^N \log \det \left | \frac{\partial </a:t>
            </a:r>
            <a:r>
              <a:rPr lang="en-US" dirty="0" err="1"/>
              <a:t>f_n</a:t>
            </a:r>
            <a:r>
              <a:rPr lang="en-US" dirty="0"/>
              <a:t>}{\partial x_{t_{n-1}}} \right |</a:t>
            </a:r>
          </a:p>
          <a:p>
            <a:endParaRPr lang="en-US" dirty="0"/>
          </a:p>
        </p:txBody>
      </p:sp>
      <p:sp>
        <p:nvSpPr>
          <p:cNvPr id="4" name="Slide Number Placeholder 3"/>
          <p:cNvSpPr>
            <a:spLocks noGrp="1"/>
          </p:cNvSpPr>
          <p:nvPr>
            <p:ph type="sldNum" sz="quarter" idx="5"/>
          </p:nvPr>
        </p:nvSpPr>
        <p:spPr/>
        <p:txBody>
          <a:bodyPr/>
          <a:lstStyle/>
          <a:p>
            <a:fld id="{AF6905A3-8D05-A347-A6E1-B95967A7A867}" type="slidenum">
              <a:rPr lang="en-US" smtClean="0"/>
              <a:t>16</a:t>
            </a:fld>
            <a:endParaRPr lang="en-US"/>
          </a:p>
        </p:txBody>
      </p:sp>
    </p:spTree>
    <p:extLst>
      <p:ext uri="{BB962C8B-B14F-4D97-AF65-F5344CB8AC3E}">
        <p14:creationId xmlns:p14="http://schemas.microsoft.com/office/powerpoint/2010/main" val="32698543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before we get into continuous normalizing flows, a little bit about standard normalizing flows.</a:t>
            </a:r>
          </a:p>
          <a:p>
            <a:r>
              <a:rPr lang="en-US" dirty="0"/>
              <a:t>&lt;next&gt;</a:t>
            </a:r>
          </a:p>
          <a:p>
            <a:r>
              <a:rPr lang="en-US" dirty="0"/>
              <a:t>Normalizing flows transform a simple distribution often the standard Gaussian distribution, into a more useful one with an invertible neural network, or a series of invertible transformations. </a:t>
            </a:r>
          </a:p>
          <a:p>
            <a:r>
              <a:rPr lang="en-US" dirty="0"/>
              <a:t>&lt;next&gt;</a:t>
            </a:r>
          </a:p>
          <a:p>
            <a:r>
              <a:rPr lang="en-US" dirty="0"/>
              <a:t>The invertibility means that we can apply the change of variables formula to calculate the probability, or the log probability  of any point at time t_1. This log probability then can be maximized according to the maximum likelihood principle.</a:t>
            </a:r>
          </a:p>
          <a:p>
            <a:r>
              <a:rPr lang="en-US" dirty="0"/>
              <a:t>&lt;next&gt;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Generally the challenge computationally is computing this log determinant,</a:t>
            </a:r>
          </a:p>
          <a:p>
            <a:r>
              <a:rPr lang="en-US" dirty="0"/>
              <a:t>&lt;next&gt;</a:t>
            </a:r>
          </a:p>
          <a:p>
            <a:r>
              <a:rPr lang="en-US" dirty="0"/>
              <a:t>Which turns out to be more efficient if we compose a series of simpler invertible transformations.</a:t>
            </a:r>
          </a:p>
          <a:p>
            <a:r>
              <a:rPr lang="en-US" dirty="0"/>
              <a:t>&lt;next&gt;</a:t>
            </a:r>
          </a:p>
          <a:p>
            <a:r>
              <a:rPr lang="en-US" dirty="0"/>
              <a:t>Composing a series of transformations is easy and is often thought of as composing layers in a neural network.</a:t>
            </a:r>
          </a:p>
          <a:p>
            <a:r>
              <a:rPr lang="en-US" dirty="0"/>
              <a:t>To calculate the log probability we now need to iterate backwards over the N transformations and sum up the log determinants.</a:t>
            </a:r>
          </a:p>
          <a:p>
            <a:endParaRPr lang="en-US" dirty="0"/>
          </a:p>
          <a:p>
            <a:endParaRPr lang="en-US" dirty="0"/>
          </a:p>
          <a:p>
            <a:r>
              <a:rPr lang="en-US" dirty="0"/>
              <a:t>------------</a:t>
            </a:r>
          </a:p>
          <a:p>
            <a:endParaRPr lang="en-US" dirty="0"/>
          </a:p>
          <a:p>
            <a:r>
              <a:rPr lang="en-US" dirty="0"/>
              <a:t>p_{t_0}(x) \sim \</a:t>
            </a:r>
            <a:r>
              <a:rPr lang="en-US" dirty="0" err="1"/>
              <a:t>mathcal</a:t>
            </a:r>
            <a:r>
              <a:rPr lang="en-US" dirty="0"/>
              <a:t>{N}(0,1)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x_{t_1} = f(x_{t_0})</a:t>
            </a:r>
          </a:p>
          <a:p>
            <a:r>
              <a:rPr lang="en-US" dirty="0"/>
              <a:t>x_{</a:t>
            </a:r>
            <a:r>
              <a:rPr lang="en-US" dirty="0" err="1"/>
              <a:t>t_N</a:t>
            </a:r>
            <a:r>
              <a:rPr lang="en-US" dirty="0"/>
              <a:t>} = </a:t>
            </a:r>
            <a:r>
              <a:rPr lang="en-US" dirty="0" err="1"/>
              <a:t>f_N</a:t>
            </a:r>
            <a:r>
              <a:rPr lang="en-US" dirty="0"/>
              <a:t> \circ f_{N-1} \circ \</a:t>
            </a:r>
            <a:r>
              <a:rPr lang="en-US" dirty="0" err="1"/>
              <a:t>cdots</a:t>
            </a:r>
            <a:r>
              <a:rPr lang="en-US" dirty="0"/>
              <a:t> \circ f_1(x_{t_0})</a:t>
            </a:r>
          </a:p>
          <a:p>
            <a:endParaRPr lang="en-US" dirty="0"/>
          </a:p>
          <a:p>
            <a:r>
              <a:rPr lang="en-US" dirty="0"/>
              <a:t>\log p_{t_1}(x_{t_1}) = \log p_{t_0}(x_{t_0}) - \log \det \left | \frac{\partial f}{\partial x_{t_0}} \right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 p_{</a:t>
            </a:r>
            <a:r>
              <a:rPr lang="en-US" dirty="0" err="1"/>
              <a:t>t_N</a:t>
            </a:r>
            <a:r>
              <a:rPr lang="en-US" dirty="0"/>
              <a:t>}(x_{</a:t>
            </a:r>
            <a:r>
              <a:rPr lang="en-US" dirty="0" err="1"/>
              <a:t>t_N</a:t>
            </a:r>
            <a:r>
              <a:rPr lang="en-US" dirty="0"/>
              <a:t>}) = \log p_{t_0}(x_{t_0}) - \sum_{n=1}^N \log \det \left | \frac{\partial </a:t>
            </a:r>
            <a:r>
              <a:rPr lang="en-US" dirty="0" err="1"/>
              <a:t>f_n</a:t>
            </a:r>
            <a:r>
              <a:rPr lang="en-US" dirty="0"/>
              <a:t>}{\partial x_{t_{n-1}}} \right |</a:t>
            </a:r>
          </a:p>
          <a:p>
            <a:endParaRPr lang="en-US" dirty="0"/>
          </a:p>
        </p:txBody>
      </p:sp>
      <p:sp>
        <p:nvSpPr>
          <p:cNvPr id="4" name="Slide Number Placeholder 3"/>
          <p:cNvSpPr>
            <a:spLocks noGrp="1"/>
          </p:cNvSpPr>
          <p:nvPr>
            <p:ph type="sldNum" sz="quarter" idx="5"/>
          </p:nvPr>
        </p:nvSpPr>
        <p:spPr/>
        <p:txBody>
          <a:bodyPr/>
          <a:lstStyle/>
          <a:p>
            <a:fld id="{AF6905A3-8D05-A347-A6E1-B95967A7A867}" type="slidenum">
              <a:rPr lang="en-US" smtClean="0"/>
              <a:t>18</a:t>
            </a:fld>
            <a:endParaRPr lang="en-US"/>
          </a:p>
        </p:txBody>
      </p:sp>
    </p:spTree>
    <p:extLst>
      <p:ext uri="{BB962C8B-B14F-4D97-AF65-F5344CB8AC3E}">
        <p14:creationId xmlns:p14="http://schemas.microsoft.com/office/powerpoint/2010/main" val="40327412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presented in Chen et al.’s paper Neural ODE, continuous normalizing flows take the number of layers to the limit, directly modeling the derivative of the flow, and integrating this derivative using standard numerical methods for solving ordinary differential equations to solve for X at time t_1. There are two useful side effects of taking the number of layers to the limit, the first is that the log determinant computation simplifies to a trace over the Jacobian, simplifying things computationally, although the integration time still dominates. The other useful side effect other is that flows cannot “cross” in an ODE. This means that they cannot model some relatively simple invertible functions like F(x) = -x. This is a problem for some applications, but we will show how it is useful in modeling cells.</a:t>
            </a:r>
          </a:p>
          <a:p>
            <a:endParaRPr lang="en-US" dirty="0"/>
          </a:p>
          <a:p>
            <a:r>
              <a:rPr lang="en-US" dirty="0"/>
              <a:t>---------------------</a:t>
            </a:r>
          </a:p>
          <a:p>
            <a:endParaRPr lang="en-US" dirty="0"/>
          </a:p>
          <a:p>
            <a:r>
              <a:rPr lang="en-US" dirty="0"/>
              <a:t>x_{t_1} = F(x_{t_0}) = \int_{t_0}^{t_1} f(x(t),t) \</a:t>
            </a:r>
            <a:r>
              <a:rPr lang="en-US" dirty="0" err="1"/>
              <a:t>textup</a:t>
            </a:r>
            <a:r>
              <a:rPr lang="en-US" dirty="0"/>
              <a:t>{d}t</a:t>
            </a:r>
          </a:p>
          <a:p>
            <a:endParaRPr lang="en-US" dirty="0"/>
          </a:p>
          <a:p>
            <a:r>
              <a:rPr lang="en-US" dirty="0"/>
              <a:t>\log p_{t_1}(x_{t_1}) = \log p_{t_0}(x_{t_0}) - \int_{t_0}^{t_1} \</a:t>
            </a:r>
            <a:r>
              <a:rPr lang="en-US" dirty="0" err="1"/>
              <a:t>textup</a:t>
            </a:r>
            <a:r>
              <a:rPr lang="en-US" dirty="0"/>
              <a:t>{Tr}\left ( \frac{\partial f}{\partial x(t)} \right ) \</a:t>
            </a:r>
            <a:r>
              <a:rPr lang="en-US" dirty="0" err="1"/>
              <a:t>textup</a:t>
            </a:r>
            <a:r>
              <a:rPr lang="en-US" dirty="0"/>
              <a:t>{d}t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presented in Chen et al.’s paper Neural ODE, continuous normalizing flows take the number of layers to the limit, directly modeling the derivative of the flow, and integrating this derivative using standard numerical methods for solving ordinary differential equations to solve for X at time t_1. There are two other useful side effects of taking this limit, the first is that the log determinant computation simplifies to a trace over the </a:t>
            </a:r>
            <a:r>
              <a:rPr lang="en-US" dirty="0" err="1"/>
              <a:t>jacobian</a:t>
            </a:r>
            <a:r>
              <a:rPr lang="en-US" dirty="0"/>
              <a:t>, simplifying things computationally, the other is that flows cannot “cross” in an ODE. This means that they cannot model some relatively simple invertible functions like F(x) = -x. This is a problem for some applications, but we will show how it is useful in modeling cells.</a:t>
            </a:r>
          </a:p>
          <a:p>
            <a:endParaRPr lang="en-US" dirty="0"/>
          </a:p>
          <a:p>
            <a:endParaRPr lang="en-US" dirty="0"/>
          </a:p>
        </p:txBody>
      </p:sp>
      <p:sp>
        <p:nvSpPr>
          <p:cNvPr id="4" name="Slide Number Placeholder 3"/>
          <p:cNvSpPr>
            <a:spLocks noGrp="1"/>
          </p:cNvSpPr>
          <p:nvPr>
            <p:ph type="sldNum" sz="quarter" idx="5"/>
          </p:nvPr>
        </p:nvSpPr>
        <p:spPr/>
        <p:txBody>
          <a:bodyPr/>
          <a:lstStyle/>
          <a:p>
            <a:fld id="{AF6905A3-8D05-A347-A6E1-B95967A7A867}" type="slidenum">
              <a:rPr lang="en-US" smtClean="0"/>
              <a:t>19</a:t>
            </a:fld>
            <a:endParaRPr lang="en-US"/>
          </a:p>
        </p:txBody>
      </p:sp>
    </p:spTree>
    <p:extLst>
      <p:ext uri="{BB962C8B-B14F-4D97-AF65-F5344CB8AC3E}">
        <p14:creationId xmlns:p14="http://schemas.microsoft.com/office/powerpoint/2010/main" val="10966676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Continuous normalizing flows can be used to transport populations along time but may produce implausible or circuitous paths. </a:t>
            </a:r>
          </a:p>
          <a:p>
            <a:endParaRPr lang="en-US" dirty="0"/>
          </a:p>
          <a:p>
            <a:r>
              <a:rPr lang="en-US" dirty="0"/>
              <a:t>----------------</a:t>
            </a:r>
          </a:p>
          <a:p>
            <a:endParaRPr lang="en-US" dirty="0"/>
          </a:p>
          <a:p>
            <a:r>
              <a:rPr lang="en-US" dirty="0"/>
              <a:t>Literature on normalizing flows and continuous normalizing flows has focused on the generated output. In this project we are interested in the paths taken between distributions. With continuous normalizing flows we can conceptualize this as the smooth paths taken over time. </a:t>
            </a:r>
          </a:p>
          <a:p>
            <a:endParaRPr lang="en-US" dirty="0"/>
          </a:p>
          <a:p>
            <a:r>
              <a:rPr lang="en-US" dirty="0"/>
              <a:t>We can think of CNFs as optimizing for a set of paths where the start of the paths is a fixed simple distribution, and the ends of the paths are optimized to match some target distribution. This only constrains the distributions of the ends of the paths. Leaving the mapping between nodes and the middle of the paths unconstrained.</a:t>
            </a:r>
          </a:p>
          <a:p>
            <a:endParaRPr lang="en-US" dirty="0"/>
          </a:p>
          <a:p>
            <a:endParaRPr lang="en-US" dirty="0"/>
          </a:p>
        </p:txBody>
      </p:sp>
      <p:sp>
        <p:nvSpPr>
          <p:cNvPr id="4" name="Slide Number Placeholder 3"/>
          <p:cNvSpPr>
            <a:spLocks noGrp="1"/>
          </p:cNvSpPr>
          <p:nvPr>
            <p:ph type="sldNum" sz="quarter" idx="5"/>
          </p:nvPr>
        </p:nvSpPr>
        <p:spPr/>
        <p:txBody>
          <a:bodyPr/>
          <a:lstStyle/>
          <a:p>
            <a:fld id="{AF6905A3-8D05-A347-A6E1-B95967A7A867}" type="slidenum">
              <a:rPr lang="en-US" smtClean="0"/>
              <a:t>23</a:t>
            </a:fld>
            <a:endParaRPr lang="en-US"/>
          </a:p>
        </p:txBody>
      </p:sp>
    </p:spTree>
    <p:extLst>
      <p:ext uri="{BB962C8B-B14F-4D97-AF65-F5344CB8AC3E}">
        <p14:creationId xmlns:p14="http://schemas.microsoft.com/office/powerpoint/2010/main" val="20997996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next show how to adapt CNFs to our use through regularization of the paths. Penalizing the squared L_2 norm of the derivatives, can be thought of as penalizing path length, this tends to straighten paths and has a nice interpretation in terms of optimal transport.</a:t>
            </a:r>
          </a:p>
        </p:txBody>
      </p:sp>
      <p:sp>
        <p:nvSpPr>
          <p:cNvPr id="4" name="Slide Number Placeholder 3"/>
          <p:cNvSpPr>
            <a:spLocks noGrp="1"/>
          </p:cNvSpPr>
          <p:nvPr>
            <p:ph type="sldNum" sz="quarter" idx="5"/>
          </p:nvPr>
        </p:nvSpPr>
        <p:spPr/>
        <p:txBody>
          <a:bodyPr/>
          <a:lstStyle/>
          <a:p>
            <a:fld id="{AF6905A3-8D05-A347-A6E1-B95967A7A867}" type="slidenum">
              <a:rPr lang="en-US" smtClean="0"/>
              <a:t>24</a:t>
            </a:fld>
            <a:endParaRPr lang="en-US"/>
          </a:p>
        </p:txBody>
      </p:sp>
    </p:spTree>
    <p:extLst>
      <p:ext uri="{BB962C8B-B14F-4D97-AF65-F5344CB8AC3E}">
        <p14:creationId xmlns:p14="http://schemas.microsoft.com/office/powerpoint/2010/main" val="846428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Optimal transport studies how to move mass with minimal cost. For example, we have some pile of dirt represented by distribution mu at time 0 and want this dirt to be piled according to distribution \nu at time 1. This is traditionally solved as a linear program to determine the mapping between points at time 0 to time 1. However, this can also be interpreted in terms of dynamic optimal transport, which models the full path of particles over over time. Dynamic OT shows that optimizing a flow function f where the particles move the minimum expected distance and match the distributions at the beginning and end timepoints, then the expected distance a particle moves is equivalent to the Wasserstein distance.</a:t>
            </a:r>
          </a:p>
          <a:p>
            <a:r>
              <a:rPr lang="en-US" dirty="0"/>
              <a:t>&lt;next&gt;</a:t>
            </a:r>
          </a:p>
          <a:p>
            <a:r>
              <a:rPr lang="en-US" dirty="0"/>
              <a:t>Connecting this to normalizing flows with a squared L_2 penalty over f, the only difference is that the probability at time 1 is not fixed to \nu, but instead we optimize for the maximum likelihood at time 1, which is equivalent to optimizing the KL divergence between our flow at time 1, and the distribution \nu. As the KL-divergence term gets small then these flows are equivalent. For a more precise treatment see the paper.</a:t>
            </a:r>
          </a:p>
          <a:p>
            <a:endParaRPr lang="en-US" dirty="0"/>
          </a:p>
          <a:p>
            <a:endParaRPr lang="en-US" dirty="0"/>
          </a:p>
          <a:p>
            <a:endParaRPr lang="en-US" dirty="0"/>
          </a:p>
          <a:p>
            <a:r>
              <a:rPr lang="en-US" dirty="0"/>
              <a:t>-------------</a:t>
            </a:r>
          </a:p>
          <a:p>
            <a:endParaRPr lang="en-US" dirty="0"/>
          </a:p>
          <a:p>
            <a:r>
              <a:rPr lang="en-US" dirty="0"/>
              <a:t>W(\mu, \nu)^2_2 = \underset{\text{Eulerian frame}}{\underbrace{\inf_{</a:t>
            </a:r>
            <a:r>
              <a:rPr lang="en-US" dirty="0" err="1"/>
              <a:t>p,f</a:t>
            </a:r>
            <a:r>
              <a:rPr lang="en-US" dirty="0"/>
              <a:t>} \int_{\</a:t>
            </a:r>
            <a:r>
              <a:rPr lang="en-US" dirty="0" err="1"/>
              <a:t>mathbb</a:t>
            </a:r>
            <a:r>
              <a:rPr lang="en-US" dirty="0"/>
              <a:t>{R}^d} \int_0^1 p(</a:t>
            </a:r>
            <a:r>
              <a:rPr lang="en-US" dirty="0" err="1"/>
              <a:t>x,t</a:t>
            </a:r>
            <a:r>
              <a:rPr lang="en-US" dirty="0"/>
              <a:t>) \left \| f(</a:t>
            </a:r>
            <a:r>
              <a:rPr lang="en-US" dirty="0" err="1"/>
              <a:t>x,t</a:t>
            </a:r>
            <a:r>
              <a:rPr lang="en-US" dirty="0"/>
              <a:t>) \right \| \</a:t>
            </a:r>
            <a:r>
              <a:rPr lang="en-US" dirty="0" err="1"/>
              <a:t>textup</a:t>
            </a:r>
            <a:r>
              <a:rPr lang="en-US" dirty="0"/>
              <a:t>{d}t \</a:t>
            </a:r>
            <a:r>
              <a:rPr lang="en-US" dirty="0" err="1"/>
              <a:t>textup</a:t>
            </a:r>
            <a:r>
              <a:rPr lang="en-US" dirty="0"/>
              <a:t>{d}x}} = \underset{\text{</a:t>
            </a:r>
            <a:r>
              <a:rPr lang="en-US" dirty="0" err="1"/>
              <a:t>Lagrangian</a:t>
            </a:r>
            <a:r>
              <a:rPr lang="en-US" dirty="0"/>
              <a:t> frame}}{\underbrace{\inf_{</a:t>
            </a:r>
            <a:r>
              <a:rPr lang="en-US" dirty="0" err="1"/>
              <a:t>p,f</a:t>
            </a:r>
            <a:r>
              <a:rPr lang="en-US" dirty="0"/>
              <a:t>} \</a:t>
            </a:r>
            <a:r>
              <a:rPr lang="en-US" dirty="0" err="1"/>
              <a:t>mathop</a:t>
            </a:r>
            <a:r>
              <a:rPr lang="en-US" dirty="0"/>
              <a:t>{\</a:t>
            </a:r>
            <a:r>
              <a:rPr lang="en-US" dirty="0" err="1"/>
              <a:t>mathbb</a:t>
            </a:r>
            <a:r>
              <a:rPr lang="en-US" dirty="0"/>
              <a:t>{E}}_{x_0 \sim \mu} \int_0^1\left \| f(x(t),t) \right \| \</a:t>
            </a:r>
            <a:r>
              <a:rPr lang="en-US" dirty="0" err="1"/>
              <a:t>textup</a:t>
            </a:r>
            <a:r>
              <a:rPr lang="en-US" dirty="0"/>
              <a:t>{d}t}}</a:t>
            </a:r>
          </a:p>
          <a:p>
            <a:endParaRPr lang="en-US" dirty="0"/>
          </a:p>
          <a:p>
            <a:r>
              <a:rPr lang="en-US" dirty="0"/>
              <a:t>Here we use the squared L_2 distance as the cost of moving dirt from one location to another. </a:t>
            </a:r>
          </a:p>
        </p:txBody>
      </p:sp>
      <p:sp>
        <p:nvSpPr>
          <p:cNvPr id="4" name="Slide Number Placeholder 3"/>
          <p:cNvSpPr>
            <a:spLocks noGrp="1"/>
          </p:cNvSpPr>
          <p:nvPr>
            <p:ph type="sldNum" sz="quarter" idx="5"/>
          </p:nvPr>
        </p:nvSpPr>
        <p:spPr/>
        <p:txBody>
          <a:bodyPr/>
          <a:lstStyle/>
          <a:p>
            <a:fld id="{AF6905A3-8D05-A347-A6E1-B95967A7A867}" type="slidenum">
              <a:rPr lang="en-US" smtClean="0"/>
              <a:t>25</a:t>
            </a:fld>
            <a:endParaRPr lang="en-US"/>
          </a:p>
        </p:txBody>
      </p:sp>
    </p:spTree>
    <p:extLst>
      <p:ext uri="{BB962C8B-B14F-4D97-AF65-F5344CB8AC3E}">
        <p14:creationId xmlns:p14="http://schemas.microsoft.com/office/powerpoint/2010/main" val="9193984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Optimal transport studies how to move mass with minimal cost. For an example we have some pile of dirt represented by distribution mu at time 0 and want this dirt to be piled according to distribution \nu at time 1. Here we use the squared L_2 distance as the cost of moving dirt from one location to another. This is the also known as the 2-Wasserstein distance. This is traditionally taken as a linear program to determine the mapping between points at time 0 to time 1. However, this can also be interpreted in terms of dynamic optimal transport, which models the full path of particles over over time. Dynamic OT shows that optimizing a flow function f where the particles move the minimum expected distance and match the distributions at the beginning and end timepoints, the the expected distance a particle moves is equivalent to the Wasserstein distance.</a:t>
            </a:r>
          </a:p>
          <a:p>
            <a:r>
              <a:rPr lang="en-US" dirty="0"/>
              <a:t>&lt;next&gt;</a:t>
            </a:r>
          </a:p>
          <a:p>
            <a:r>
              <a:rPr lang="en-US" dirty="0"/>
              <a:t>Connecting this to normalizing flows with a squared L_2 penalty over f, the only difference is that the probability at time 1 is not fixed to \nu, but instead we optimize for the maximum likelihood at time 1, which is equivalent to optimizing the KL divergence between our flow at time 1, and the distribution \nu. As the KL-divergence term gets small then these flows are equivalent. For a more precise treatment see the paper.</a:t>
            </a:r>
          </a:p>
          <a:p>
            <a:endParaRPr lang="en-US" dirty="0"/>
          </a:p>
          <a:p>
            <a:endParaRPr lang="en-US" dirty="0"/>
          </a:p>
          <a:p>
            <a:r>
              <a:rPr lang="en-US" dirty="0"/>
              <a:t>W(\mu, \nu)^2_2 = \underset{\text{Eulerian frame}}{\underbrace{\inf_{</a:t>
            </a:r>
            <a:r>
              <a:rPr lang="en-US" dirty="0" err="1"/>
              <a:t>p,f</a:t>
            </a:r>
            <a:r>
              <a:rPr lang="en-US" dirty="0"/>
              <a:t>} \int_{\</a:t>
            </a:r>
            <a:r>
              <a:rPr lang="en-US" dirty="0" err="1"/>
              <a:t>mathbb</a:t>
            </a:r>
            <a:r>
              <a:rPr lang="en-US" dirty="0"/>
              <a:t>{R}^d} \int_0^1 p(</a:t>
            </a:r>
            <a:r>
              <a:rPr lang="en-US" dirty="0" err="1"/>
              <a:t>x,t</a:t>
            </a:r>
            <a:r>
              <a:rPr lang="en-US" dirty="0"/>
              <a:t>) \left \| f(</a:t>
            </a:r>
            <a:r>
              <a:rPr lang="en-US" dirty="0" err="1"/>
              <a:t>x,t</a:t>
            </a:r>
            <a:r>
              <a:rPr lang="en-US" dirty="0"/>
              <a:t>) \right \| \</a:t>
            </a:r>
            <a:r>
              <a:rPr lang="en-US" dirty="0" err="1"/>
              <a:t>textup</a:t>
            </a:r>
            <a:r>
              <a:rPr lang="en-US" dirty="0"/>
              <a:t>{d}t \</a:t>
            </a:r>
            <a:r>
              <a:rPr lang="en-US" dirty="0" err="1"/>
              <a:t>textup</a:t>
            </a:r>
            <a:r>
              <a:rPr lang="en-US" dirty="0"/>
              <a:t>{d}x}} = \underset{\text{</a:t>
            </a:r>
            <a:r>
              <a:rPr lang="en-US" dirty="0" err="1"/>
              <a:t>Lagrangian</a:t>
            </a:r>
            <a:r>
              <a:rPr lang="en-US" dirty="0"/>
              <a:t> frame}}{\underbrace{\inf_{</a:t>
            </a:r>
            <a:r>
              <a:rPr lang="en-US" dirty="0" err="1"/>
              <a:t>p,f</a:t>
            </a:r>
            <a:r>
              <a:rPr lang="en-US" dirty="0"/>
              <a:t>} \</a:t>
            </a:r>
            <a:r>
              <a:rPr lang="en-US" dirty="0" err="1"/>
              <a:t>mathop</a:t>
            </a:r>
            <a:r>
              <a:rPr lang="en-US" dirty="0"/>
              <a:t>{\</a:t>
            </a:r>
            <a:r>
              <a:rPr lang="en-US" dirty="0" err="1"/>
              <a:t>mathbb</a:t>
            </a:r>
            <a:r>
              <a:rPr lang="en-US" dirty="0"/>
              <a:t>{E}}_{x_0 \sim \mu} \int_0^1\left \| f(x(t),t) \right \| \</a:t>
            </a:r>
            <a:r>
              <a:rPr lang="en-US" dirty="0" err="1"/>
              <a:t>textup</a:t>
            </a:r>
            <a:r>
              <a:rPr lang="en-US" dirty="0"/>
              <a:t>{d}t}}</a:t>
            </a:r>
          </a:p>
          <a:p>
            <a:endParaRPr lang="en-US" dirty="0"/>
          </a:p>
          <a:p>
            <a:r>
              <a:rPr lang="en-US" dirty="0"/>
              <a:t>\underset{\text{Mass is preserved}}{\underbrace{\</a:t>
            </a:r>
            <a:r>
              <a:rPr lang="en-US" dirty="0" err="1"/>
              <a:t>partial_t</a:t>
            </a:r>
            <a:r>
              <a:rPr lang="en-US" dirty="0"/>
              <a:t> p + \</a:t>
            </a:r>
            <a:r>
              <a:rPr lang="en-US" dirty="0" err="1"/>
              <a:t>nabla</a:t>
            </a:r>
            <a:r>
              <a:rPr lang="en-US" dirty="0"/>
              <a:t> \</a:t>
            </a:r>
            <a:r>
              <a:rPr lang="en-US" dirty="0" err="1"/>
              <a:t>cdot</a:t>
            </a:r>
            <a:r>
              <a:rPr lang="en-US" dirty="0"/>
              <a:t> (pf) = 0}}</a:t>
            </a:r>
          </a:p>
          <a:p>
            <a:r>
              <a:rPr lang="en-US" dirty="0"/>
              <a:t>p(\</a:t>
            </a:r>
            <a:r>
              <a:rPr lang="en-US" dirty="0" err="1"/>
              <a:t>cdot</a:t>
            </a:r>
            <a:r>
              <a:rPr lang="en-US" dirty="0"/>
              <a:t>, 0) = \mu</a:t>
            </a:r>
          </a:p>
          <a:p>
            <a:r>
              <a:rPr lang="en-US" dirty="0"/>
              <a:t>p(\</a:t>
            </a:r>
            <a:r>
              <a:rPr lang="en-US" dirty="0" err="1"/>
              <a:t>cdot</a:t>
            </a:r>
            <a:r>
              <a:rPr lang="en-US" dirty="0"/>
              <a:t>, 1) = \nu</a:t>
            </a:r>
          </a:p>
          <a:p>
            <a:endParaRPr lang="en-US" dirty="0"/>
          </a:p>
          <a:p>
            <a:r>
              <a:rPr lang="en-US" dirty="0"/>
              <a:t>{\color{Red} \</a:t>
            </a:r>
            <a:r>
              <a:rPr lang="en-US" dirty="0" err="1"/>
              <a:t>textup</a:t>
            </a:r>
            <a:r>
              <a:rPr lang="en-US" dirty="0"/>
              <a:t>{KL}(p(\</a:t>
            </a:r>
            <a:r>
              <a:rPr lang="en-US" dirty="0" err="1"/>
              <a:t>cdot</a:t>
            </a:r>
            <a:r>
              <a:rPr lang="en-US" dirty="0"/>
              <a:t>, 1), \nu)}</a:t>
            </a:r>
          </a:p>
        </p:txBody>
      </p:sp>
      <p:sp>
        <p:nvSpPr>
          <p:cNvPr id="4" name="Slide Number Placeholder 3"/>
          <p:cNvSpPr>
            <a:spLocks noGrp="1"/>
          </p:cNvSpPr>
          <p:nvPr>
            <p:ph type="sldNum" sz="quarter" idx="5"/>
          </p:nvPr>
        </p:nvSpPr>
        <p:spPr/>
        <p:txBody>
          <a:bodyPr/>
          <a:lstStyle/>
          <a:p>
            <a:fld id="{AF6905A3-8D05-A347-A6E1-B95967A7A867}" type="slidenum">
              <a:rPr lang="en-US" smtClean="0"/>
              <a:t>26</a:t>
            </a:fld>
            <a:endParaRPr lang="en-US"/>
          </a:p>
        </p:txBody>
      </p:sp>
    </p:spTree>
    <p:extLst>
      <p:ext uri="{BB962C8B-B14F-4D97-AF65-F5344CB8AC3E}">
        <p14:creationId xmlns:p14="http://schemas.microsoft.com/office/powerpoint/2010/main" val="26545141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let’s examine the CNF that maps a 2d Gaussian to this distribution over the letter “S”. We show the paths over time of particles from red to blue, using different optimization strategies. Without regularization the CNF takes reasonable paths that are dictated by the implicit biases of the network architecture and optimization. Add this squared L_2 penalty to the flow function also known as the energy penalty, and we recover paths that are close to the optimal transport solution. </a:t>
            </a:r>
          </a:p>
        </p:txBody>
      </p:sp>
      <p:sp>
        <p:nvSpPr>
          <p:cNvPr id="4" name="Slide Number Placeholder 3"/>
          <p:cNvSpPr>
            <a:spLocks noGrp="1"/>
          </p:cNvSpPr>
          <p:nvPr>
            <p:ph type="sldNum" sz="quarter" idx="5"/>
          </p:nvPr>
        </p:nvSpPr>
        <p:spPr/>
        <p:txBody>
          <a:bodyPr/>
          <a:lstStyle/>
          <a:p>
            <a:fld id="{AF6905A3-8D05-A347-A6E1-B95967A7A867}" type="slidenum">
              <a:rPr lang="en-US" smtClean="0"/>
              <a:t>27</a:t>
            </a:fld>
            <a:endParaRPr lang="en-US"/>
          </a:p>
        </p:txBody>
      </p:sp>
    </p:spTree>
    <p:extLst>
      <p:ext uri="{BB962C8B-B14F-4D97-AF65-F5344CB8AC3E}">
        <p14:creationId xmlns:p14="http://schemas.microsoft.com/office/powerpoint/2010/main" val="4084289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each timepoint the data is a static snapshot of gene profiles, i.e. a set of cells each with a vector of counts over ~20-30 thousand genes.</a:t>
            </a:r>
          </a:p>
        </p:txBody>
      </p:sp>
      <p:sp>
        <p:nvSpPr>
          <p:cNvPr id="4" name="Slide Number Placeholder 3"/>
          <p:cNvSpPr>
            <a:spLocks noGrp="1"/>
          </p:cNvSpPr>
          <p:nvPr>
            <p:ph type="sldNum" sz="quarter" idx="5"/>
          </p:nvPr>
        </p:nvSpPr>
        <p:spPr/>
        <p:txBody>
          <a:bodyPr/>
          <a:lstStyle/>
          <a:p>
            <a:fld id="{AF6905A3-8D05-A347-A6E1-B95967A7A867}" type="slidenum">
              <a:rPr lang="en-US" smtClean="0"/>
              <a:t>28</a:t>
            </a:fld>
            <a:endParaRPr lang="en-US"/>
          </a:p>
        </p:txBody>
      </p:sp>
    </p:spTree>
    <p:extLst>
      <p:ext uri="{BB962C8B-B14F-4D97-AF65-F5344CB8AC3E}">
        <p14:creationId xmlns:p14="http://schemas.microsoft.com/office/powerpoint/2010/main" val="34863966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some additional properties of cells:</a:t>
            </a:r>
          </a:p>
          <a:p>
            <a:r>
              <a:rPr lang="en-US" dirty="0"/>
              <a:t>First, cells move, but they also grow and die, which we can model as an unbalanced transport problem. </a:t>
            </a:r>
          </a:p>
          <a:p>
            <a:r>
              <a:rPr lang="en-US" dirty="0"/>
              <a:t>Second, cells travel along a dense cellular manifold that is not linear in the ambient space. </a:t>
            </a:r>
          </a:p>
          <a:p>
            <a:r>
              <a:rPr lang="en-US" dirty="0"/>
              <a:t>And third, recent work based on RNA-splicing shows how to measure the approximate change in transcriptome for measured cells. This is termed “RNA-velocity,” and gives an estimate of the direction of each cell at the measured time.</a:t>
            </a:r>
          </a:p>
          <a:p>
            <a:endParaRPr lang="en-US" dirty="0"/>
          </a:p>
          <a:p>
            <a:r>
              <a:rPr lang="en-US" dirty="0"/>
              <a:t>These additional priors can improve our model of the transcriptome and can be efficiently encoded through the loss function of the continuous normalizing flow. </a:t>
            </a:r>
          </a:p>
        </p:txBody>
      </p:sp>
      <p:sp>
        <p:nvSpPr>
          <p:cNvPr id="4" name="Slide Number Placeholder 3"/>
          <p:cNvSpPr>
            <a:spLocks noGrp="1"/>
          </p:cNvSpPr>
          <p:nvPr>
            <p:ph type="sldNum" sz="quarter" idx="5"/>
          </p:nvPr>
        </p:nvSpPr>
        <p:spPr/>
        <p:txBody>
          <a:bodyPr/>
          <a:lstStyle/>
          <a:p>
            <a:fld id="{AF6905A3-8D05-A347-A6E1-B95967A7A867}" type="slidenum">
              <a:rPr lang="en-US" smtClean="0"/>
              <a:t>30</a:t>
            </a:fld>
            <a:endParaRPr lang="en-US"/>
          </a:p>
        </p:txBody>
      </p:sp>
    </p:spTree>
    <p:extLst>
      <p:ext uri="{BB962C8B-B14F-4D97-AF65-F5344CB8AC3E}">
        <p14:creationId xmlns:p14="http://schemas.microsoft.com/office/powerpoint/2010/main" val="1442550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we tackle in this paper is how to predict longitudinally from cross sectional data. Cross-sectional data in this context, is data given as samples from a population at a small number of discrete times. These are representative samples from the population at each time, but we do not know the correspondence of individual points between timepoints.</a:t>
            </a:r>
          </a:p>
          <a:p>
            <a:endParaRPr lang="en-US" dirty="0"/>
          </a:p>
          <a:p>
            <a:r>
              <a:rPr lang="en-US" dirty="0"/>
              <a:t>An example of this type of data might be survey or polling data. We do not poll the same individuals at each time but receive a sample from the population. Here we focus on cells, where current technologies require destroying the cells to measure them, preventing measuring the same cell at more than one timepoint. We are able to sample the population at some discrete timepoints, but individual cells do not correspond between timepoints, thus data must be processed at a distribution level.</a:t>
            </a:r>
          </a:p>
        </p:txBody>
      </p:sp>
      <p:sp>
        <p:nvSpPr>
          <p:cNvPr id="4" name="Slide Number Placeholder 3"/>
          <p:cNvSpPr>
            <a:spLocks noGrp="1"/>
          </p:cNvSpPr>
          <p:nvPr>
            <p:ph type="sldNum" sz="quarter" idx="5"/>
          </p:nvPr>
        </p:nvSpPr>
        <p:spPr/>
        <p:txBody>
          <a:bodyPr/>
          <a:lstStyle/>
          <a:p>
            <a:fld id="{AF6905A3-8D05-A347-A6E1-B95967A7A867}" type="slidenum">
              <a:rPr lang="en-US" smtClean="0"/>
              <a:t>3</a:t>
            </a:fld>
            <a:endParaRPr lang="en-US"/>
          </a:p>
        </p:txBody>
      </p:sp>
    </p:spTree>
    <p:extLst>
      <p:ext uri="{BB962C8B-B14F-4D97-AF65-F5344CB8AC3E}">
        <p14:creationId xmlns:p14="http://schemas.microsoft.com/office/powerpoint/2010/main" val="33614795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model cell growth and death we use unbalanced transport, which allows for the creation and destruction of mass at some cost. It is difficult learn the growth and death along with a flow, so we learn a separate model instead. </a:t>
            </a:r>
          </a:p>
          <a:p>
            <a:r>
              <a:rPr lang="en-US" dirty="0"/>
              <a:t>We use discrete optimal transport to estimate growth and death rates and learn a continuous model that is regularized by these values. </a:t>
            </a:r>
          </a:p>
          <a:p>
            <a:r>
              <a:rPr lang="en-US" dirty="0"/>
              <a:t>-----------------------------</a:t>
            </a:r>
          </a:p>
          <a:p>
            <a:endParaRPr lang="en-US" dirty="0"/>
          </a:p>
          <a:p>
            <a:r>
              <a:rPr lang="en-US" dirty="0"/>
              <a:t>Here we model growth through a separate network G trained from discrete unbalanced transport. We model the growth over time with this network. Red indicates relative growth at that time and position and blue indicates death. These growth values are added to the mass calculation, if the growth network outputs 2, this means a doubling of mass at that point. An output of 0.5 indicates a halving, and 1 indicates no change.</a:t>
            </a:r>
          </a:p>
        </p:txBody>
      </p:sp>
      <p:sp>
        <p:nvSpPr>
          <p:cNvPr id="4" name="Slide Number Placeholder 3"/>
          <p:cNvSpPr>
            <a:spLocks noGrp="1"/>
          </p:cNvSpPr>
          <p:nvPr>
            <p:ph type="sldNum" sz="quarter" idx="5"/>
          </p:nvPr>
        </p:nvSpPr>
        <p:spPr/>
        <p:txBody>
          <a:bodyPr/>
          <a:lstStyle/>
          <a:p>
            <a:fld id="{AF6905A3-8D05-A347-A6E1-B95967A7A867}" type="slidenum">
              <a:rPr lang="en-US" smtClean="0"/>
              <a:t>31</a:t>
            </a:fld>
            <a:endParaRPr lang="en-US"/>
          </a:p>
        </p:txBody>
      </p:sp>
    </p:spTree>
    <p:extLst>
      <p:ext uri="{BB962C8B-B14F-4D97-AF65-F5344CB8AC3E}">
        <p14:creationId xmlns:p14="http://schemas.microsoft.com/office/powerpoint/2010/main" val="16892866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Cellular state space is lower dimensional than the ambient measurement space, cells grow and differentiate in a restricted smooth manifold. We constrain the flow as much as possible to areas where there is density.  To avoid implausible paths through no density.</a:t>
            </a:r>
          </a:p>
          <a:p>
            <a:r>
              <a:rPr lang="en-US" dirty="0"/>
              <a:t>&lt;next&gt;</a:t>
            </a:r>
          </a:p>
          <a:p>
            <a:r>
              <a:rPr lang="en-US" dirty="0"/>
              <a:t>This loss is a hinge penalty on the k nearest neighbors, for some randomly interpolated timepoint t, if your k nearest neighbors are beyond some radius h, then we encourage the path to be closer to those neighbors.</a:t>
            </a:r>
          </a:p>
          <a:p>
            <a:endParaRPr lang="en-US" dirty="0"/>
          </a:p>
          <a:p>
            <a:r>
              <a:rPr lang="en-US" dirty="0"/>
              <a:t>This trades off energy efficiency for our prior that cells follow a low dimensional manifold.</a:t>
            </a:r>
          </a:p>
        </p:txBody>
      </p:sp>
      <p:sp>
        <p:nvSpPr>
          <p:cNvPr id="4" name="Slide Number Placeholder 3"/>
          <p:cNvSpPr>
            <a:spLocks noGrp="1"/>
          </p:cNvSpPr>
          <p:nvPr>
            <p:ph type="sldNum" sz="quarter" idx="5"/>
          </p:nvPr>
        </p:nvSpPr>
        <p:spPr/>
        <p:txBody>
          <a:bodyPr/>
          <a:lstStyle/>
          <a:p>
            <a:fld id="{AF6905A3-8D05-A347-A6E1-B95967A7A867}" type="slidenum">
              <a:rPr lang="en-US" smtClean="0"/>
              <a:t>32</a:t>
            </a:fld>
            <a:endParaRPr lang="en-US"/>
          </a:p>
        </p:txBody>
      </p:sp>
    </p:spTree>
    <p:extLst>
      <p:ext uri="{BB962C8B-B14F-4D97-AF65-F5344CB8AC3E}">
        <p14:creationId xmlns:p14="http://schemas.microsoft.com/office/powerpoint/2010/main" val="32540579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RNA velocity gives a local estimate of cellular change, depicted here on this plot, it is also empirically extremely noise. We find it gives a good estimate of direction, but not of overall magnitude. Thus we penalize the cosine distance between our predicted direction of change f, and the RNA velocity at all datapoints.</a:t>
            </a:r>
          </a:p>
          <a:p>
            <a:endParaRPr lang="en-US" dirty="0"/>
          </a:p>
          <a:p>
            <a:r>
              <a:rPr lang="en-US" dirty="0"/>
              <a:t>This matches direction but ignores magnitude.</a:t>
            </a:r>
          </a:p>
        </p:txBody>
      </p:sp>
      <p:sp>
        <p:nvSpPr>
          <p:cNvPr id="4" name="Slide Number Placeholder 3"/>
          <p:cNvSpPr>
            <a:spLocks noGrp="1"/>
          </p:cNvSpPr>
          <p:nvPr>
            <p:ph type="sldNum" sz="quarter" idx="5"/>
          </p:nvPr>
        </p:nvSpPr>
        <p:spPr/>
        <p:txBody>
          <a:bodyPr/>
          <a:lstStyle/>
          <a:p>
            <a:fld id="{AF6905A3-8D05-A347-A6E1-B95967A7A867}" type="slidenum">
              <a:rPr lang="en-US" smtClean="0"/>
              <a:t>33</a:t>
            </a:fld>
            <a:endParaRPr lang="en-US"/>
          </a:p>
        </p:txBody>
      </p:sp>
    </p:spTree>
    <p:extLst>
      <p:ext uri="{BB962C8B-B14F-4D97-AF65-F5344CB8AC3E}">
        <p14:creationId xmlns:p14="http://schemas.microsoft.com/office/powerpoint/2010/main" val="7000744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give an example of what this looks like, we show a simplified example. Here we embed some 1d distributions on a 1d manifold in 2 dimensions. The gray distribution is computed with optimal transport in 1D, i.e. along the manifold. We train the model to map the distribution at time 0 to the distribution at time 1. With the idea that at time ½ we should match the gray distribution. These arrows model the flow, and the points show the distribution. The base model shows how without these additional penalties we move in straight lines, splitting density immediately. With density or velocity penalties we follow the 1d manifold and approximately match the gray distribution at time ½.</a:t>
            </a:r>
          </a:p>
          <a:p>
            <a:endParaRPr lang="en-US" dirty="0"/>
          </a:p>
        </p:txBody>
      </p:sp>
      <p:sp>
        <p:nvSpPr>
          <p:cNvPr id="4" name="Slide Number Placeholder 3"/>
          <p:cNvSpPr>
            <a:spLocks noGrp="1"/>
          </p:cNvSpPr>
          <p:nvPr>
            <p:ph type="sldNum" sz="quarter" idx="5"/>
          </p:nvPr>
        </p:nvSpPr>
        <p:spPr/>
        <p:txBody>
          <a:bodyPr/>
          <a:lstStyle/>
          <a:p>
            <a:fld id="{AF6905A3-8D05-A347-A6E1-B95967A7A867}" type="slidenum">
              <a:rPr lang="en-US" smtClean="0"/>
              <a:t>34</a:t>
            </a:fld>
            <a:endParaRPr lang="en-US"/>
          </a:p>
        </p:txBody>
      </p:sp>
    </p:spTree>
    <p:extLst>
      <p:ext uri="{BB962C8B-B14F-4D97-AF65-F5344CB8AC3E}">
        <p14:creationId xmlns:p14="http://schemas.microsoft.com/office/powerpoint/2010/main" val="23007627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have a TrajectoryNet model, we can trace back the ancestry of easily identified and well differentiated cells to search for early markers of their divergence. This is important for understand gene regulation and can potentially discover novel markers of development or disease.</a:t>
            </a:r>
          </a:p>
        </p:txBody>
      </p:sp>
      <p:sp>
        <p:nvSpPr>
          <p:cNvPr id="4" name="Slide Number Placeholder 3"/>
          <p:cNvSpPr>
            <a:spLocks noGrp="1"/>
          </p:cNvSpPr>
          <p:nvPr>
            <p:ph type="sldNum" sz="quarter" idx="5"/>
          </p:nvPr>
        </p:nvSpPr>
        <p:spPr/>
        <p:txBody>
          <a:bodyPr/>
          <a:lstStyle/>
          <a:p>
            <a:fld id="{AF6905A3-8D05-A347-A6E1-B95967A7A867}" type="slidenum">
              <a:rPr lang="en-US" smtClean="0"/>
              <a:t>35</a:t>
            </a:fld>
            <a:endParaRPr lang="en-US"/>
          </a:p>
        </p:txBody>
      </p:sp>
    </p:spTree>
    <p:extLst>
      <p:ext uri="{BB962C8B-B14F-4D97-AF65-F5344CB8AC3E}">
        <p14:creationId xmlns:p14="http://schemas.microsoft.com/office/powerpoint/2010/main" val="33164294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a:t>
            </a:r>
          </a:p>
          <a:p>
            <a:endParaRPr lang="en-US" dirty="0"/>
          </a:p>
          <a:p>
            <a:r>
              <a:rPr lang="en-US" dirty="0"/>
              <a:t>Through energy regularization, continuous normalizing flows can be modified to perform dynamic optimal transport.</a:t>
            </a:r>
          </a:p>
          <a:p>
            <a:endParaRPr lang="en-US" dirty="0"/>
          </a:p>
          <a:p>
            <a:r>
              <a:rPr lang="en-US" dirty="0"/>
              <a:t>TrajectoryNet takes this regularized CNF and adds other penalties to give plausible cellular trajectories according to our assumptions.</a:t>
            </a:r>
          </a:p>
          <a:p>
            <a:endParaRPr lang="en-US" dirty="0"/>
          </a:p>
          <a:p>
            <a:r>
              <a:rPr lang="en-US" dirty="0"/>
              <a:t>We can then interpolate individual trajectories or populations to understand the transcript space.</a:t>
            </a:r>
          </a:p>
        </p:txBody>
      </p:sp>
      <p:sp>
        <p:nvSpPr>
          <p:cNvPr id="4" name="Slide Number Placeholder 3"/>
          <p:cNvSpPr>
            <a:spLocks noGrp="1"/>
          </p:cNvSpPr>
          <p:nvPr>
            <p:ph type="sldNum" sz="quarter" idx="5"/>
          </p:nvPr>
        </p:nvSpPr>
        <p:spPr/>
        <p:txBody>
          <a:bodyPr/>
          <a:lstStyle/>
          <a:p>
            <a:fld id="{AF6905A3-8D05-A347-A6E1-B95967A7A867}" type="slidenum">
              <a:rPr lang="en-US" smtClean="0"/>
              <a:t>36</a:t>
            </a:fld>
            <a:endParaRPr lang="en-US"/>
          </a:p>
        </p:txBody>
      </p:sp>
    </p:spTree>
    <p:extLst>
      <p:ext uri="{BB962C8B-B14F-4D97-AF65-F5344CB8AC3E}">
        <p14:creationId xmlns:p14="http://schemas.microsoft.com/office/powerpoint/2010/main" val="3955632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we tackle in this paper is how to predict longitudinally from cross sectional data. Cross-sectional data in this context, is data given as samples from a population at a small number of discrete times. These are representative samples from the population at each time, but we do not know the correspondence of individual points between timepoints.</a:t>
            </a:r>
          </a:p>
          <a:p>
            <a:endParaRPr lang="en-US" dirty="0"/>
          </a:p>
          <a:p>
            <a:r>
              <a:rPr lang="en-US" dirty="0"/>
              <a:t>An example of this type of data might be survey or polling data. We do not poll the same individuals at each time but receive a sample from the population. Here we focus on cells, where current technologies require destroying the cells to measure them, preventing measuring the same cell at more than one timepoint. We are able to sample the population at some discrete timepoints, but individual cells do not correspond between timepoints, thus data must be processed at a distribution level.</a:t>
            </a:r>
          </a:p>
        </p:txBody>
      </p:sp>
      <p:sp>
        <p:nvSpPr>
          <p:cNvPr id="4" name="Slide Number Placeholder 3"/>
          <p:cNvSpPr>
            <a:spLocks noGrp="1"/>
          </p:cNvSpPr>
          <p:nvPr>
            <p:ph type="sldNum" sz="quarter" idx="5"/>
          </p:nvPr>
        </p:nvSpPr>
        <p:spPr/>
        <p:txBody>
          <a:bodyPr/>
          <a:lstStyle/>
          <a:p>
            <a:fld id="{AF6905A3-8D05-A347-A6E1-B95967A7A867}" type="slidenum">
              <a:rPr lang="en-US" smtClean="0"/>
              <a:t>4</a:t>
            </a:fld>
            <a:endParaRPr lang="en-US"/>
          </a:p>
        </p:txBody>
      </p:sp>
    </p:spTree>
    <p:extLst>
      <p:ext uri="{BB962C8B-B14F-4D97-AF65-F5344CB8AC3E}">
        <p14:creationId xmlns:p14="http://schemas.microsoft.com/office/powerpoint/2010/main" val="204686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question we might want to ask is given an individual at a specified time, what is the likely trajectory, in other words at a new time, what is its state.</a:t>
            </a:r>
          </a:p>
          <a:p>
            <a:endParaRPr lang="en-US" dirty="0"/>
          </a:p>
          <a:p>
            <a:endParaRPr lang="en-US" dirty="0"/>
          </a:p>
        </p:txBody>
      </p:sp>
      <p:sp>
        <p:nvSpPr>
          <p:cNvPr id="4" name="Slide Number Placeholder 3"/>
          <p:cNvSpPr>
            <a:spLocks noGrp="1"/>
          </p:cNvSpPr>
          <p:nvPr>
            <p:ph type="sldNum" sz="quarter" idx="5"/>
          </p:nvPr>
        </p:nvSpPr>
        <p:spPr/>
        <p:txBody>
          <a:bodyPr/>
          <a:lstStyle/>
          <a:p>
            <a:fld id="{AF6905A3-8D05-A347-A6E1-B95967A7A867}" type="slidenum">
              <a:rPr lang="en-US" smtClean="0"/>
              <a:t>5</a:t>
            </a:fld>
            <a:endParaRPr lang="en-US"/>
          </a:p>
        </p:txBody>
      </p:sp>
    </p:spTree>
    <p:extLst>
      <p:ext uri="{BB962C8B-B14F-4D97-AF65-F5344CB8AC3E}">
        <p14:creationId xmlns:p14="http://schemas.microsoft.com/office/powerpoint/2010/main" val="1907727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problem might be to infer the likely distribution over states at an unobserved time. We will show how to solve these two tasks efficiently with TrajectoryNet and apply this to the single transcriptomic data.</a:t>
            </a:r>
          </a:p>
        </p:txBody>
      </p:sp>
      <p:sp>
        <p:nvSpPr>
          <p:cNvPr id="4" name="Slide Number Placeholder 3"/>
          <p:cNvSpPr>
            <a:spLocks noGrp="1"/>
          </p:cNvSpPr>
          <p:nvPr>
            <p:ph type="sldNum" sz="quarter" idx="5"/>
          </p:nvPr>
        </p:nvSpPr>
        <p:spPr/>
        <p:txBody>
          <a:bodyPr/>
          <a:lstStyle/>
          <a:p>
            <a:fld id="{AF6905A3-8D05-A347-A6E1-B95967A7A867}" type="slidenum">
              <a:rPr lang="en-US" smtClean="0"/>
              <a:t>6</a:t>
            </a:fld>
            <a:endParaRPr lang="en-US"/>
          </a:p>
        </p:txBody>
      </p:sp>
    </p:spTree>
    <p:extLst>
      <p:ext uri="{BB962C8B-B14F-4D97-AF65-F5344CB8AC3E}">
        <p14:creationId xmlns:p14="http://schemas.microsoft.com/office/powerpoint/2010/main" val="2257865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D_\text{KL}(P \parallel Q) = \sum_{x\in\</a:t>
            </a:r>
            <a:r>
              <a:rPr lang="en-US" dirty="0" err="1"/>
              <a:t>mathcal</a:t>
            </a:r>
            <a:r>
              <a:rPr lang="en-US" dirty="0"/>
              <a:t>{X}} P(x) \log\left(\frac{P(x)}{Q(x)}\right)</a:t>
            </a:r>
          </a:p>
          <a:p>
            <a:r>
              <a:rPr lang="en-US" dirty="0"/>
              <a:t>D_\text{KL}(P \parallel Q) = \</a:t>
            </a:r>
            <a:r>
              <a:rPr lang="en-US" dirty="0" err="1"/>
              <a:t>infty</a:t>
            </a:r>
            <a:endParaRPr lang="en-US" dirty="0"/>
          </a:p>
        </p:txBody>
      </p:sp>
      <p:sp>
        <p:nvSpPr>
          <p:cNvPr id="4" name="Slide Number Placeholder 3"/>
          <p:cNvSpPr>
            <a:spLocks noGrp="1"/>
          </p:cNvSpPr>
          <p:nvPr>
            <p:ph type="sldNum" sz="quarter" idx="5"/>
          </p:nvPr>
        </p:nvSpPr>
        <p:spPr/>
        <p:txBody>
          <a:bodyPr/>
          <a:lstStyle/>
          <a:p>
            <a:fld id="{4658FD4B-6B2B-814C-A503-9035C23277ED}" type="slidenum">
              <a:rPr lang="en-US" smtClean="0"/>
              <a:t>8</a:t>
            </a:fld>
            <a:endParaRPr lang="en-US"/>
          </a:p>
        </p:txBody>
      </p:sp>
    </p:spTree>
    <p:extLst>
      <p:ext uri="{BB962C8B-B14F-4D97-AF65-F5344CB8AC3E}">
        <p14:creationId xmlns:p14="http://schemas.microsoft.com/office/powerpoint/2010/main" val="1186832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D_\text{KL}(P \parallel Q) = \sum_{x\in\</a:t>
            </a:r>
            <a:r>
              <a:rPr lang="en-US" dirty="0" err="1"/>
              <a:t>mathcal</a:t>
            </a:r>
            <a:r>
              <a:rPr lang="en-US" dirty="0"/>
              <a:t>{X}} P(x) \log\left(\frac{P(x)}{Q(x)}\right)</a:t>
            </a:r>
          </a:p>
          <a:p>
            <a:r>
              <a:rPr lang="en-US" dirty="0"/>
              <a:t>D_\text{KL}(P \parallel Q) = \</a:t>
            </a:r>
            <a:r>
              <a:rPr lang="en-US" dirty="0" err="1"/>
              <a:t>infty</a:t>
            </a:r>
            <a:endParaRPr lang="en-US" dirty="0"/>
          </a:p>
        </p:txBody>
      </p:sp>
      <p:sp>
        <p:nvSpPr>
          <p:cNvPr id="4" name="Slide Number Placeholder 3"/>
          <p:cNvSpPr>
            <a:spLocks noGrp="1"/>
          </p:cNvSpPr>
          <p:nvPr>
            <p:ph type="sldNum" sz="quarter" idx="5"/>
          </p:nvPr>
        </p:nvSpPr>
        <p:spPr/>
        <p:txBody>
          <a:bodyPr/>
          <a:lstStyle/>
          <a:p>
            <a:fld id="{4658FD4B-6B2B-814C-A503-9035C23277ED}" type="slidenum">
              <a:rPr lang="en-US" smtClean="0"/>
              <a:t>9</a:t>
            </a:fld>
            <a:endParaRPr lang="en-US"/>
          </a:p>
        </p:txBody>
      </p:sp>
    </p:spTree>
    <p:extLst>
      <p:ext uri="{BB962C8B-B14F-4D97-AF65-F5344CB8AC3E}">
        <p14:creationId xmlns:p14="http://schemas.microsoft.com/office/powerpoint/2010/main" val="4191481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D_\text{KL}(P \parallel Q) = \sum_{x\in\</a:t>
            </a:r>
            <a:r>
              <a:rPr lang="en-US" dirty="0" err="1"/>
              <a:t>mathcal</a:t>
            </a:r>
            <a:r>
              <a:rPr lang="en-US" dirty="0"/>
              <a:t>{X}} P(x) \log\left(\frac{P(x)}{Q(x)}\right)</a:t>
            </a:r>
          </a:p>
          <a:p>
            <a:r>
              <a:rPr lang="en-US" dirty="0"/>
              <a:t>D_\text{KL}(P \parallel Q) = \</a:t>
            </a:r>
            <a:r>
              <a:rPr lang="en-US" dirty="0" err="1"/>
              <a:t>infty</a:t>
            </a:r>
            <a:endParaRPr lang="en-US" dirty="0"/>
          </a:p>
        </p:txBody>
      </p:sp>
      <p:sp>
        <p:nvSpPr>
          <p:cNvPr id="4" name="Slide Number Placeholder 3"/>
          <p:cNvSpPr>
            <a:spLocks noGrp="1"/>
          </p:cNvSpPr>
          <p:nvPr>
            <p:ph type="sldNum" sz="quarter" idx="5"/>
          </p:nvPr>
        </p:nvSpPr>
        <p:spPr/>
        <p:txBody>
          <a:bodyPr/>
          <a:lstStyle/>
          <a:p>
            <a:fld id="{4658FD4B-6B2B-814C-A503-9035C23277ED}" type="slidenum">
              <a:rPr lang="en-US" smtClean="0"/>
              <a:t>10</a:t>
            </a:fld>
            <a:endParaRPr lang="en-US"/>
          </a:p>
        </p:txBody>
      </p:sp>
    </p:spTree>
    <p:extLst>
      <p:ext uri="{BB962C8B-B14F-4D97-AF65-F5344CB8AC3E}">
        <p14:creationId xmlns:p14="http://schemas.microsoft.com/office/powerpoint/2010/main" val="1207186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D_\text{KL}(P \parallel Q) = \sum_{x\in\</a:t>
            </a:r>
            <a:r>
              <a:rPr lang="en-US" dirty="0" err="1"/>
              <a:t>mathcal</a:t>
            </a:r>
            <a:r>
              <a:rPr lang="en-US" dirty="0"/>
              <a:t>{X}} P(x) \log\left(\frac{P(x)}{Q(x)}\right)</a:t>
            </a:r>
          </a:p>
          <a:p>
            <a:r>
              <a:rPr lang="en-US" dirty="0"/>
              <a:t>D_\text{KL}(P \parallel Q) = \</a:t>
            </a:r>
            <a:r>
              <a:rPr lang="en-US" dirty="0" err="1"/>
              <a:t>infty</a:t>
            </a:r>
            <a:endParaRPr lang="en-US" dirty="0"/>
          </a:p>
          <a:p>
            <a:endParaRPr lang="en-US" dirty="0"/>
          </a:p>
          <a:p>
            <a:r>
              <a:rPr lang="en-US" dirty="0"/>
              <a:t> </a:t>
            </a:r>
            <a:r>
              <a:rPr lang="en-US" dirty="0" err="1"/>
              <a:t>W_d</a:t>
            </a:r>
            <a:r>
              <a:rPr lang="en-US" dirty="0"/>
              <a:t>(P, Q) = \inf_{\pi \in \Pi(P, Q)} \int d(x, y) \pi(dx, </a:t>
            </a:r>
            <a:r>
              <a:rPr lang="en-US" dirty="0" err="1"/>
              <a:t>dy</a:t>
            </a:r>
            <a:r>
              <a:rPr lang="en-US" dirty="0"/>
              <a:t>)</a:t>
            </a:r>
          </a:p>
          <a:p>
            <a:endParaRPr lang="en-US" dirty="0"/>
          </a:p>
          <a:p>
            <a:r>
              <a:rPr lang="en-US" dirty="0"/>
              <a:t>d(</a:t>
            </a:r>
            <a:r>
              <a:rPr lang="en-US" dirty="0" err="1"/>
              <a:t>x,y</a:t>
            </a:r>
            <a:r>
              <a:rPr lang="en-US" dirty="0"/>
              <a:t>) = \|x- y\|_2</a:t>
            </a:r>
          </a:p>
        </p:txBody>
      </p:sp>
      <p:sp>
        <p:nvSpPr>
          <p:cNvPr id="4" name="Slide Number Placeholder 3"/>
          <p:cNvSpPr>
            <a:spLocks noGrp="1"/>
          </p:cNvSpPr>
          <p:nvPr>
            <p:ph type="sldNum" sz="quarter" idx="5"/>
          </p:nvPr>
        </p:nvSpPr>
        <p:spPr/>
        <p:txBody>
          <a:bodyPr/>
          <a:lstStyle/>
          <a:p>
            <a:fld id="{4658FD4B-6B2B-814C-A503-9035C23277ED}" type="slidenum">
              <a:rPr lang="en-US" smtClean="0"/>
              <a:t>11</a:t>
            </a:fld>
            <a:endParaRPr lang="en-US"/>
          </a:p>
        </p:txBody>
      </p:sp>
    </p:spTree>
    <p:extLst>
      <p:ext uri="{BB962C8B-B14F-4D97-AF65-F5344CB8AC3E}">
        <p14:creationId xmlns:p14="http://schemas.microsoft.com/office/powerpoint/2010/main" val="950968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E2008-2D0D-3040-9B31-9C3AC7301C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13E3AC6-8F40-4D42-A505-A0C272B91E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57CA06A-27E7-E64E-8205-7C1899D38475}"/>
              </a:ext>
            </a:extLst>
          </p:cNvPr>
          <p:cNvSpPr>
            <a:spLocks noGrp="1"/>
          </p:cNvSpPr>
          <p:nvPr>
            <p:ph type="dt" sz="half" idx="10"/>
          </p:nvPr>
        </p:nvSpPr>
        <p:spPr/>
        <p:txBody>
          <a:bodyPr/>
          <a:lstStyle/>
          <a:p>
            <a:fld id="{9573E4CE-D8A4-8A4C-9ABA-EA255E3B4515}" type="datetimeFigureOut">
              <a:rPr lang="en-US" smtClean="0"/>
              <a:t>1/24/21</a:t>
            </a:fld>
            <a:endParaRPr lang="en-US"/>
          </a:p>
        </p:txBody>
      </p:sp>
      <p:sp>
        <p:nvSpPr>
          <p:cNvPr id="5" name="Footer Placeholder 4">
            <a:extLst>
              <a:ext uri="{FF2B5EF4-FFF2-40B4-BE49-F238E27FC236}">
                <a16:creationId xmlns:a16="http://schemas.microsoft.com/office/drawing/2014/main" id="{2A6D6482-55C4-2546-8366-36E0BB2AEA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674DEF-7874-7D4B-BB65-4026D069C060}"/>
              </a:ext>
            </a:extLst>
          </p:cNvPr>
          <p:cNvSpPr>
            <a:spLocks noGrp="1"/>
          </p:cNvSpPr>
          <p:nvPr>
            <p:ph type="sldNum" sz="quarter" idx="12"/>
          </p:nvPr>
        </p:nvSpPr>
        <p:spPr/>
        <p:txBody>
          <a:bodyPr/>
          <a:lstStyle/>
          <a:p>
            <a:fld id="{820C6F3E-F192-C84D-8530-3A1CD4EDACA6}" type="slidenum">
              <a:rPr lang="en-US" smtClean="0"/>
              <a:t>‹#›</a:t>
            </a:fld>
            <a:endParaRPr lang="en-US"/>
          </a:p>
        </p:txBody>
      </p:sp>
    </p:spTree>
    <p:extLst>
      <p:ext uri="{BB962C8B-B14F-4D97-AF65-F5344CB8AC3E}">
        <p14:creationId xmlns:p14="http://schemas.microsoft.com/office/powerpoint/2010/main" val="3813883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B4021-C30C-8446-A860-BC94F4145D8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A2DF9E-9AAB-5F4B-B2C7-B0A682E47BB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AA4A00-F142-C249-97D2-0E52CDFBDB84}"/>
              </a:ext>
            </a:extLst>
          </p:cNvPr>
          <p:cNvSpPr>
            <a:spLocks noGrp="1"/>
          </p:cNvSpPr>
          <p:nvPr>
            <p:ph type="dt" sz="half" idx="10"/>
          </p:nvPr>
        </p:nvSpPr>
        <p:spPr/>
        <p:txBody>
          <a:bodyPr/>
          <a:lstStyle/>
          <a:p>
            <a:fld id="{9573E4CE-D8A4-8A4C-9ABA-EA255E3B4515}" type="datetimeFigureOut">
              <a:rPr lang="en-US" smtClean="0"/>
              <a:t>1/24/21</a:t>
            </a:fld>
            <a:endParaRPr lang="en-US"/>
          </a:p>
        </p:txBody>
      </p:sp>
      <p:sp>
        <p:nvSpPr>
          <p:cNvPr id="5" name="Footer Placeholder 4">
            <a:extLst>
              <a:ext uri="{FF2B5EF4-FFF2-40B4-BE49-F238E27FC236}">
                <a16:creationId xmlns:a16="http://schemas.microsoft.com/office/drawing/2014/main" id="{332E01D6-547E-0146-B477-1FD38F5D66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B6960B-AD6D-3B45-B4C2-E7E09E038B55}"/>
              </a:ext>
            </a:extLst>
          </p:cNvPr>
          <p:cNvSpPr>
            <a:spLocks noGrp="1"/>
          </p:cNvSpPr>
          <p:nvPr>
            <p:ph type="sldNum" sz="quarter" idx="12"/>
          </p:nvPr>
        </p:nvSpPr>
        <p:spPr/>
        <p:txBody>
          <a:bodyPr/>
          <a:lstStyle/>
          <a:p>
            <a:fld id="{820C6F3E-F192-C84D-8530-3A1CD4EDACA6}" type="slidenum">
              <a:rPr lang="en-US" smtClean="0"/>
              <a:t>‹#›</a:t>
            </a:fld>
            <a:endParaRPr lang="en-US"/>
          </a:p>
        </p:txBody>
      </p:sp>
    </p:spTree>
    <p:extLst>
      <p:ext uri="{BB962C8B-B14F-4D97-AF65-F5344CB8AC3E}">
        <p14:creationId xmlns:p14="http://schemas.microsoft.com/office/powerpoint/2010/main" val="1593954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103CD3-B944-9A4B-AAAE-76C7D824F7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663D60-C5D3-9D49-BAC9-472BE87284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44AB34-AF49-9247-8278-376455A91F27}"/>
              </a:ext>
            </a:extLst>
          </p:cNvPr>
          <p:cNvSpPr>
            <a:spLocks noGrp="1"/>
          </p:cNvSpPr>
          <p:nvPr>
            <p:ph type="dt" sz="half" idx="10"/>
          </p:nvPr>
        </p:nvSpPr>
        <p:spPr/>
        <p:txBody>
          <a:bodyPr/>
          <a:lstStyle/>
          <a:p>
            <a:fld id="{9573E4CE-D8A4-8A4C-9ABA-EA255E3B4515}" type="datetimeFigureOut">
              <a:rPr lang="en-US" smtClean="0"/>
              <a:t>1/24/21</a:t>
            </a:fld>
            <a:endParaRPr lang="en-US"/>
          </a:p>
        </p:txBody>
      </p:sp>
      <p:sp>
        <p:nvSpPr>
          <p:cNvPr id="5" name="Footer Placeholder 4">
            <a:extLst>
              <a:ext uri="{FF2B5EF4-FFF2-40B4-BE49-F238E27FC236}">
                <a16:creationId xmlns:a16="http://schemas.microsoft.com/office/drawing/2014/main" id="{79FE4DD1-5318-9943-9239-D5F3DE6D50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F1263F-293F-454B-BDBB-C356D49A9287}"/>
              </a:ext>
            </a:extLst>
          </p:cNvPr>
          <p:cNvSpPr>
            <a:spLocks noGrp="1"/>
          </p:cNvSpPr>
          <p:nvPr>
            <p:ph type="sldNum" sz="quarter" idx="12"/>
          </p:nvPr>
        </p:nvSpPr>
        <p:spPr/>
        <p:txBody>
          <a:bodyPr/>
          <a:lstStyle/>
          <a:p>
            <a:fld id="{820C6F3E-F192-C84D-8530-3A1CD4EDACA6}" type="slidenum">
              <a:rPr lang="en-US" smtClean="0"/>
              <a:t>‹#›</a:t>
            </a:fld>
            <a:endParaRPr lang="en-US"/>
          </a:p>
        </p:txBody>
      </p:sp>
    </p:spTree>
    <p:extLst>
      <p:ext uri="{BB962C8B-B14F-4D97-AF65-F5344CB8AC3E}">
        <p14:creationId xmlns:p14="http://schemas.microsoft.com/office/powerpoint/2010/main" val="1773839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3A645-D71C-7A46-8EBA-021A5BDD0A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258524-9555-3B47-97AB-04364FFA7C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49D7CB-2FEF-034F-A472-889644B74245}"/>
              </a:ext>
            </a:extLst>
          </p:cNvPr>
          <p:cNvSpPr>
            <a:spLocks noGrp="1"/>
          </p:cNvSpPr>
          <p:nvPr>
            <p:ph type="dt" sz="half" idx="10"/>
          </p:nvPr>
        </p:nvSpPr>
        <p:spPr/>
        <p:txBody>
          <a:bodyPr/>
          <a:lstStyle/>
          <a:p>
            <a:fld id="{9573E4CE-D8A4-8A4C-9ABA-EA255E3B4515}" type="datetimeFigureOut">
              <a:rPr lang="en-US" smtClean="0"/>
              <a:t>1/24/21</a:t>
            </a:fld>
            <a:endParaRPr lang="en-US"/>
          </a:p>
        </p:txBody>
      </p:sp>
      <p:sp>
        <p:nvSpPr>
          <p:cNvPr id="5" name="Footer Placeholder 4">
            <a:extLst>
              <a:ext uri="{FF2B5EF4-FFF2-40B4-BE49-F238E27FC236}">
                <a16:creationId xmlns:a16="http://schemas.microsoft.com/office/drawing/2014/main" id="{E2ECCE84-B675-1745-A16A-C92F68B52F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E80CFE-82D5-7440-B210-E940C66914FE}"/>
              </a:ext>
            </a:extLst>
          </p:cNvPr>
          <p:cNvSpPr>
            <a:spLocks noGrp="1"/>
          </p:cNvSpPr>
          <p:nvPr>
            <p:ph type="sldNum" sz="quarter" idx="12"/>
          </p:nvPr>
        </p:nvSpPr>
        <p:spPr/>
        <p:txBody>
          <a:bodyPr/>
          <a:lstStyle/>
          <a:p>
            <a:fld id="{820C6F3E-F192-C84D-8530-3A1CD4EDACA6}" type="slidenum">
              <a:rPr lang="en-US" smtClean="0"/>
              <a:t>‹#›</a:t>
            </a:fld>
            <a:endParaRPr lang="en-US"/>
          </a:p>
        </p:txBody>
      </p:sp>
    </p:spTree>
    <p:extLst>
      <p:ext uri="{BB962C8B-B14F-4D97-AF65-F5344CB8AC3E}">
        <p14:creationId xmlns:p14="http://schemas.microsoft.com/office/powerpoint/2010/main" val="2376744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BD68B-416E-494E-BB85-AED39704E2D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E506E4-6925-DC4B-B2E1-66810A8307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0DA4832-725C-384E-95FF-F6A454288908}"/>
              </a:ext>
            </a:extLst>
          </p:cNvPr>
          <p:cNvSpPr>
            <a:spLocks noGrp="1"/>
          </p:cNvSpPr>
          <p:nvPr>
            <p:ph type="dt" sz="half" idx="10"/>
          </p:nvPr>
        </p:nvSpPr>
        <p:spPr/>
        <p:txBody>
          <a:bodyPr/>
          <a:lstStyle/>
          <a:p>
            <a:fld id="{9573E4CE-D8A4-8A4C-9ABA-EA255E3B4515}" type="datetimeFigureOut">
              <a:rPr lang="en-US" smtClean="0"/>
              <a:t>1/24/21</a:t>
            </a:fld>
            <a:endParaRPr lang="en-US"/>
          </a:p>
        </p:txBody>
      </p:sp>
      <p:sp>
        <p:nvSpPr>
          <p:cNvPr id="5" name="Footer Placeholder 4">
            <a:extLst>
              <a:ext uri="{FF2B5EF4-FFF2-40B4-BE49-F238E27FC236}">
                <a16:creationId xmlns:a16="http://schemas.microsoft.com/office/drawing/2014/main" id="{3AA84F15-9760-2C44-9B8C-25676DA22A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E8CBB0-A2BB-7645-BC92-C5E1F2FC1398}"/>
              </a:ext>
            </a:extLst>
          </p:cNvPr>
          <p:cNvSpPr>
            <a:spLocks noGrp="1"/>
          </p:cNvSpPr>
          <p:nvPr>
            <p:ph type="sldNum" sz="quarter" idx="12"/>
          </p:nvPr>
        </p:nvSpPr>
        <p:spPr/>
        <p:txBody>
          <a:bodyPr/>
          <a:lstStyle/>
          <a:p>
            <a:fld id="{820C6F3E-F192-C84D-8530-3A1CD4EDACA6}" type="slidenum">
              <a:rPr lang="en-US" smtClean="0"/>
              <a:t>‹#›</a:t>
            </a:fld>
            <a:endParaRPr lang="en-US"/>
          </a:p>
        </p:txBody>
      </p:sp>
    </p:spTree>
    <p:extLst>
      <p:ext uri="{BB962C8B-B14F-4D97-AF65-F5344CB8AC3E}">
        <p14:creationId xmlns:p14="http://schemas.microsoft.com/office/powerpoint/2010/main" val="2647978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86239-3F5E-5042-8A5E-A2D1AD509D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481AEF-3BAA-5343-B954-1D29D7C98C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26230F-9965-B645-BEB9-840BE81733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8221EC-7F32-BE48-94D9-B36CCC2F1387}"/>
              </a:ext>
            </a:extLst>
          </p:cNvPr>
          <p:cNvSpPr>
            <a:spLocks noGrp="1"/>
          </p:cNvSpPr>
          <p:nvPr>
            <p:ph type="dt" sz="half" idx="10"/>
          </p:nvPr>
        </p:nvSpPr>
        <p:spPr/>
        <p:txBody>
          <a:bodyPr/>
          <a:lstStyle/>
          <a:p>
            <a:fld id="{9573E4CE-D8A4-8A4C-9ABA-EA255E3B4515}" type="datetimeFigureOut">
              <a:rPr lang="en-US" smtClean="0"/>
              <a:t>1/24/21</a:t>
            </a:fld>
            <a:endParaRPr lang="en-US"/>
          </a:p>
        </p:txBody>
      </p:sp>
      <p:sp>
        <p:nvSpPr>
          <p:cNvPr id="6" name="Footer Placeholder 5">
            <a:extLst>
              <a:ext uri="{FF2B5EF4-FFF2-40B4-BE49-F238E27FC236}">
                <a16:creationId xmlns:a16="http://schemas.microsoft.com/office/drawing/2014/main" id="{65763B85-6D79-6C42-90A8-F71021DB95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1E65D-FD46-F84E-AFD1-EEF2B4F18B3A}"/>
              </a:ext>
            </a:extLst>
          </p:cNvPr>
          <p:cNvSpPr>
            <a:spLocks noGrp="1"/>
          </p:cNvSpPr>
          <p:nvPr>
            <p:ph type="sldNum" sz="quarter" idx="12"/>
          </p:nvPr>
        </p:nvSpPr>
        <p:spPr/>
        <p:txBody>
          <a:bodyPr/>
          <a:lstStyle/>
          <a:p>
            <a:fld id="{820C6F3E-F192-C84D-8530-3A1CD4EDACA6}" type="slidenum">
              <a:rPr lang="en-US" smtClean="0"/>
              <a:t>‹#›</a:t>
            </a:fld>
            <a:endParaRPr lang="en-US"/>
          </a:p>
        </p:txBody>
      </p:sp>
    </p:spTree>
    <p:extLst>
      <p:ext uri="{BB962C8B-B14F-4D97-AF65-F5344CB8AC3E}">
        <p14:creationId xmlns:p14="http://schemas.microsoft.com/office/powerpoint/2010/main" val="3353319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2A608-6103-104B-8AB7-F5D5199FD10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60BD41-D2B3-2449-A39B-E951EDC849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AFA14C-550D-D24B-B0FC-9BB87DF64B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333E74E-C4D1-984D-A1D7-A41684A14D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C3C029-B93A-E14B-AA16-5DCFBB1738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AA26D1-3720-314D-8AB3-A7B5BAB13FA0}"/>
              </a:ext>
            </a:extLst>
          </p:cNvPr>
          <p:cNvSpPr>
            <a:spLocks noGrp="1"/>
          </p:cNvSpPr>
          <p:nvPr>
            <p:ph type="dt" sz="half" idx="10"/>
          </p:nvPr>
        </p:nvSpPr>
        <p:spPr/>
        <p:txBody>
          <a:bodyPr/>
          <a:lstStyle/>
          <a:p>
            <a:fld id="{9573E4CE-D8A4-8A4C-9ABA-EA255E3B4515}" type="datetimeFigureOut">
              <a:rPr lang="en-US" smtClean="0"/>
              <a:t>1/24/21</a:t>
            </a:fld>
            <a:endParaRPr lang="en-US"/>
          </a:p>
        </p:txBody>
      </p:sp>
      <p:sp>
        <p:nvSpPr>
          <p:cNvPr id="8" name="Footer Placeholder 7">
            <a:extLst>
              <a:ext uri="{FF2B5EF4-FFF2-40B4-BE49-F238E27FC236}">
                <a16:creationId xmlns:a16="http://schemas.microsoft.com/office/drawing/2014/main" id="{9DE904BB-4B9C-D544-9697-FEBF71F273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766688-B2DE-D34F-B15B-4B82E37AD5E3}"/>
              </a:ext>
            </a:extLst>
          </p:cNvPr>
          <p:cNvSpPr>
            <a:spLocks noGrp="1"/>
          </p:cNvSpPr>
          <p:nvPr>
            <p:ph type="sldNum" sz="quarter" idx="12"/>
          </p:nvPr>
        </p:nvSpPr>
        <p:spPr/>
        <p:txBody>
          <a:bodyPr/>
          <a:lstStyle/>
          <a:p>
            <a:fld id="{820C6F3E-F192-C84D-8530-3A1CD4EDACA6}" type="slidenum">
              <a:rPr lang="en-US" smtClean="0"/>
              <a:t>‹#›</a:t>
            </a:fld>
            <a:endParaRPr lang="en-US"/>
          </a:p>
        </p:txBody>
      </p:sp>
    </p:spTree>
    <p:extLst>
      <p:ext uri="{BB962C8B-B14F-4D97-AF65-F5344CB8AC3E}">
        <p14:creationId xmlns:p14="http://schemas.microsoft.com/office/powerpoint/2010/main" val="26756662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EFE84-EF0B-464F-BEB0-17C30BB268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E64399-9FED-2F4B-ABA9-F9C9F31C0DC8}"/>
              </a:ext>
            </a:extLst>
          </p:cNvPr>
          <p:cNvSpPr>
            <a:spLocks noGrp="1"/>
          </p:cNvSpPr>
          <p:nvPr>
            <p:ph type="dt" sz="half" idx="10"/>
          </p:nvPr>
        </p:nvSpPr>
        <p:spPr/>
        <p:txBody>
          <a:bodyPr/>
          <a:lstStyle/>
          <a:p>
            <a:fld id="{9573E4CE-D8A4-8A4C-9ABA-EA255E3B4515}" type="datetimeFigureOut">
              <a:rPr lang="en-US" smtClean="0"/>
              <a:t>1/24/21</a:t>
            </a:fld>
            <a:endParaRPr lang="en-US"/>
          </a:p>
        </p:txBody>
      </p:sp>
      <p:sp>
        <p:nvSpPr>
          <p:cNvPr id="4" name="Footer Placeholder 3">
            <a:extLst>
              <a:ext uri="{FF2B5EF4-FFF2-40B4-BE49-F238E27FC236}">
                <a16:creationId xmlns:a16="http://schemas.microsoft.com/office/drawing/2014/main" id="{80E81CAB-7202-044B-870E-DE34F34226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F64673-B5F3-0947-9654-3B774BD7973D}"/>
              </a:ext>
            </a:extLst>
          </p:cNvPr>
          <p:cNvSpPr>
            <a:spLocks noGrp="1"/>
          </p:cNvSpPr>
          <p:nvPr>
            <p:ph type="sldNum" sz="quarter" idx="12"/>
          </p:nvPr>
        </p:nvSpPr>
        <p:spPr/>
        <p:txBody>
          <a:bodyPr/>
          <a:lstStyle/>
          <a:p>
            <a:fld id="{820C6F3E-F192-C84D-8530-3A1CD4EDACA6}" type="slidenum">
              <a:rPr lang="en-US" smtClean="0"/>
              <a:t>‹#›</a:t>
            </a:fld>
            <a:endParaRPr lang="en-US"/>
          </a:p>
        </p:txBody>
      </p:sp>
    </p:spTree>
    <p:extLst>
      <p:ext uri="{BB962C8B-B14F-4D97-AF65-F5344CB8AC3E}">
        <p14:creationId xmlns:p14="http://schemas.microsoft.com/office/powerpoint/2010/main" val="33739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21CF5E-E065-AF47-B75E-D7E4D68BBE19}"/>
              </a:ext>
            </a:extLst>
          </p:cNvPr>
          <p:cNvSpPr>
            <a:spLocks noGrp="1"/>
          </p:cNvSpPr>
          <p:nvPr>
            <p:ph type="dt" sz="half" idx="10"/>
          </p:nvPr>
        </p:nvSpPr>
        <p:spPr/>
        <p:txBody>
          <a:bodyPr/>
          <a:lstStyle/>
          <a:p>
            <a:fld id="{9573E4CE-D8A4-8A4C-9ABA-EA255E3B4515}" type="datetimeFigureOut">
              <a:rPr lang="en-US" smtClean="0"/>
              <a:t>1/24/21</a:t>
            </a:fld>
            <a:endParaRPr lang="en-US"/>
          </a:p>
        </p:txBody>
      </p:sp>
      <p:sp>
        <p:nvSpPr>
          <p:cNvPr id="3" name="Footer Placeholder 2">
            <a:extLst>
              <a:ext uri="{FF2B5EF4-FFF2-40B4-BE49-F238E27FC236}">
                <a16:creationId xmlns:a16="http://schemas.microsoft.com/office/drawing/2014/main" id="{DC930AF2-8D9C-2049-9846-298F3FA410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344F16-FCB1-BE49-ABBB-B1D0A508469C}"/>
              </a:ext>
            </a:extLst>
          </p:cNvPr>
          <p:cNvSpPr>
            <a:spLocks noGrp="1"/>
          </p:cNvSpPr>
          <p:nvPr>
            <p:ph type="sldNum" sz="quarter" idx="12"/>
          </p:nvPr>
        </p:nvSpPr>
        <p:spPr/>
        <p:txBody>
          <a:bodyPr/>
          <a:lstStyle/>
          <a:p>
            <a:fld id="{820C6F3E-F192-C84D-8530-3A1CD4EDACA6}" type="slidenum">
              <a:rPr lang="en-US" smtClean="0"/>
              <a:t>‹#›</a:t>
            </a:fld>
            <a:endParaRPr lang="en-US"/>
          </a:p>
        </p:txBody>
      </p:sp>
    </p:spTree>
    <p:extLst>
      <p:ext uri="{BB962C8B-B14F-4D97-AF65-F5344CB8AC3E}">
        <p14:creationId xmlns:p14="http://schemas.microsoft.com/office/powerpoint/2010/main" val="29174475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FE19C-2E16-9247-8FB5-C1E4694B0D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4EA0E0-E6C8-F641-9A1C-58719122AB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B5A105F-B00E-C840-AEAE-F6551CCF39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AF9253-B095-8F46-A632-C54874044DF5}"/>
              </a:ext>
            </a:extLst>
          </p:cNvPr>
          <p:cNvSpPr>
            <a:spLocks noGrp="1"/>
          </p:cNvSpPr>
          <p:nvPr>
            <p:ph type="dt" sz="half" idx="10"/>
          </p:nvPr>
        </p:nvSpPr>
        <p:spPr/>
        <p:txBody>
          <a:bodyPr/>
          <a:lstStyle/>
          <a:p>
            <a:fld id="{9573E4CE-D8A4-8A4C-9ABA-EA255E3B4515}" type="datetimeFigureOut">
              <a:rPr lang="en-US" smtClean="0"/>
              <a:t>1/24/21</a:t>
            </a:fld>
            <a:endParaRPr lang="en-US"/>
          </a:p>
        </p:txBody>
      </p:sp>
      <p:sp>
        <p:nvSpPr>
          <p:cNvPr id="6" name="Footer Placeholder 5">
            <a:extLst>
              <a:ext uri="{FF2B5EF4-FFF2-40B4-BE49-F238E27FC236}">
                <a16:creationId xmlns:a16="http://schemas.microsoft.com/office/drawing/2014/main" id="{8D086684-7B2B-634F-A78E-0B11D2C730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F603FC-3C10-D648-B891-B417F50789F2}"/>
              </a:ext>
            </a:extLst>
          </p:cNvPr>
          <p:cNvSpPr>
            <a:spLocks noGrp="1"/>
          </p:cNvSpPr>
          <p:nvPr>
            <p:ph type="sldNum" sz="quarter" idx="12"/>
          </p:nvPr>
        </p:nvSpPr>
        <p:spPr/>
        <p:txBody>
          <a:bodyPr/>
          <a:lstStyle/>
          <a:p>
            <a:fld id="{820C6F3E-F192-C84D-8530-3A1CD4EDACA6}" type="slidenum">
              <a:rPr lang="en-US" smtClean="0"/>
              <a:t>‹#›</a:t>
            </a:fld>
            <a:endParaRPr lang="en-US"/>
          </a:p>
        </p:txBody>
      </p:sp>
    </p:spTree>
    <p:extLst>
      <p:ext uri="{BB962C8B-B14F-4D97-AF65-F5344CB8AC3E}">
        <p14:creationId xmlns:p14="http://schemas.microsoft.com/office/powerpoint/2010/main" val="111434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6DCEF-9752-DD4C-973A-E6E472C705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31A5DDE-57D8-7B4F-8061-BADF3F78D2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8FF99E8-C3B2-3F46-9A87-B4C480BC43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A039FD-3B6A-8043-AA72-55FDD1A922E5}"/>
              </a:ext>
            </a:extLst>
          </p:cNvPr>
          <p:cNvSpPr>
            <a:spLocks noGrp="1"/>
          </p:cNvSpPr>
          <p:nvPr>
            <p:ph type="dt" sz="half" idx="10"/>
          </p:nvPr>
        </p:nvSpPr>
        <p:spPr/>
        <p:txBody>
          <a:bodyPr/>
          <a:lstStyle/>
          <a:p>
            <a:fld id="{9573E4CE-D8A4-8A4C-9ABA-EA255E3B4515}" type="datetimeFigureOut">
              <a:rPr lang="en-US" smtClean="0"/>
              <a:t>1/24/21</a:t>
            </a:fld>
            <a:endParaRPr lang="en-US"/>
          </a:p>
        </p:txBody>
      </p:sp>
      <p:sp>
        <p:nvSpPr>
          <p:cNvPr id="6" name="Footer Placeholder 5">
            <a:extLst>
              <a:ext uri="{FF2B5EF4-FFF2-40B4-BE49-F238E27FC236}">
                <a16:creationId xmlns:a16="http://schemas.microsoft.com/office/drawing/2014/main" id="{4010ED58-43E4-7348-BDD7-C7A60AEA79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68A2A1-61AE-AB47-B834-5D6A14F4F167}"/>
              </a:ext>
            </a:extLst>
          </p:cNvPr>
          <p:cNvSpPr>
            <a:spLocks noGrp="1"/>
          </p:cNvSpPr>
          <p:nvPr>
            <p:ph type="sldNum" sz="quarter" idx="12"/>
          </p:nvPr>
        </p:nvSpPr>
        <p:spPr/>
        <p:txBody>
          <a:bodyPr/>
          <a:lstStyle/>
          <a:p>
            <a:fld id="{820C6F3E-F192-C84D-8530-3A1CD4EDACA6}" type="slidenum">
              <a:rPr lang="en-US" smtClean="0"/>
              <a:t>‹#›</a:t>
            </a:fld>
            <a:endParaRPr lang="en-US"/>
          </a:p>
        </p:txBody>
      </p:sp>
    </p:spTree>
    <p:extLst>
      <p:ext uri="{BB962C8B-B14F-4D97-AF65-F5344CB8AC3E}">
        <p14:creationId xmlns:p14="http://schemas.microsoft.com/office/powerpoint/2010/main" val="23356637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30D0E1-DA43-E343-8543-6E2B5ADCD2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D11BB2F-E8FD-2A4B-88C1-003A2F498C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F246B8-E8FE-8A4A-954E-CF9B5A6E36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73E4CE-D8A4-8A4C-9ABA-EA255E3B4515}" type="datetimeFigureOut">
              <a:rPr lang="en-US" smtClean="0"/>
              <a:t>1/24/21</a:t>
            </a:fld>
            <a:endParaRPr lang="en-US"/>
          </a:p>
        </p:txBody>
      </p:sp>
      <p:sp>
        <p:nvSpPr>
          <p:cNvPr id="5" name="Footer Placeholder 4">
            <a:extLst>
              <a:ext uri="{FF2B5EF4-FFF2-40B4-BE49-F238E27FC236}">
                <a16:creationId xmlns:a16="http://schemas.microsoft.com/office/drawing/2014/main" id="{6125F8C1-FC32-8F40-ABC0-8D1312C3F0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575BFA6-C7C7-4746-BEA5-3179A9218E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0C6F3E-F192-C84D-8530-3A1CD4EDACA6}" type="slidenum">
              <a:rPr lang="en-US" smtClean="0"/>
              <a:t>‹#›</a:t>
            </a:fld>
            <a:endParaRPr lang="en-US"/>
          </a:p>
        </p:txBody>
      </p:sp>
    </p:spTree>
    <p:extLst>
      <p:ext uri="{BB962C8B-B14F-4D97-AF65-F5344CB8AC3E}">
        <p14:creationId xmlns:p14="http://schemas.microsoft.com/office/powerpoint/2010/main" val="3566517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7.sv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 Id="rId9"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2.pn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3.svg"/><Relationship Id="rId4" Type="http://schemas.openxmlformats.org/officeDocument/2006/relationships/image" Target="../media/image23.svg"/><Relationship Id="rId9" Type="http://schemas.openxmlformats.org/officeDocument/2006/relationships/image" Target="../media/image32.png"/></Relationships>
</file>

<file path=ppt/slides/_rels/slide19.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34.png"/><Relationship Id="rId7" Type="http://schemas.openxmlformats.org/officeDocument/2006/relationships/image" Target="../media/image30.png"/><Relationship Id="rId12" Type="http://schemas.openxmlformats.org/officeDocument/2006/relationships/image" Target="../media/image39.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7.svg"/><Relationship Id="rId11" Type="http://schemas.openxmlformats.org/officeDocument/2006/relationships/image" Target="../media/image38.png"/><Relationship Id="rId5" Type="http://schemas.openxmlformats.org/officeDocument/2006/relationships/image" Target="../media/image36.png"/><Relationship Id="rId10" Type="http://schemas.openxmlformats.org/officeDocument/2006/relationships/image" Target="../media/image33.svg"/><Relationship Id="rId4" Type="http://schemas.openxmlformats.org/officeDocument/2006/relationships/image" Target="../media/image35.svg"/><Relationship Id="rId9"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microsoft.com/office/2007/relationships/hdphoto" Target="../media/hdphoto2.wdp"/><Relationship Id="rId5" Type="http://schemas.openxmlformats.org/officeDocument/2006/relationships/image" Target="../media/image41.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48.svg"/><Relationship Id="rId11" Type="http://schemas.openxmlformats.org/officeDocument/2006/relationships/image" Target="../media/image28.pn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slides/_rels/slide26.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28.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sv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48.sv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6.tiff"/><Relationship Id="rId7" Type="http://schemas.openxmlformats.org/officeDocument/2006/relationships/image" Target="../media/image60.tif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9.tiff"/><Relationship Id="rId5" Type="http://schemas.openxmlformats.org/officeDocument/2006/relationships/image" Target="../media/image58.tiff"/><Relationship Id="rId4" Type="http://schemas.openxmlformats.org/officeDocument/2006/relationships/image" Target="../media/image57.tiff"/></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0.tiff"/><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5.svg"/><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68.tiff"/><Relationship Id="rId4" Type="http://schemas.openxmlformats.org/officeDocument/2006/relationships/image" Target="../media/image67.svg"/></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A2B9D-68F6-CE4E-AB84-604278C85A30}"/>
              </a:ext>
            </a:extLst>
          </p:cNvPr>
          <p:cNvSpPr>
            <a:spLocks noGrp="1"/>
          </p:cNvSpPr>
          <p:nvPr>
            <p:ph type="ctrTitle"/>
          </p:nvPr>
        </p:nvSpPr>
        <p:spPr>
          <a:xfrm>
            <a:off x="1280160" y="1007174"/>
            <a:ext cx="9924288" cy="2387600"/>
          </a:xfrm>
        </p:spPr>
        <p:txBody>
          <a:bodyPr>
            <a:normAutofit/>
          </a:bodyPr>
          <a:lstStyle/>
          <a:p>
            <a:r>
              <a:rPr lang="en-US" sz="4000" dirty="0"/>
              <a:t>Learning dynamics from single-cell time series</a:t>
            </a:r>
          </a:p>
        </p:txBody>
      </p:sp>
      <p:sp>
        <p:nvSpPr>
          <p:cNvPr id="3" name="Subtitle 2">
            <a:extLst>
              <a:ext uri="{FF2B5EF4-FFF2-40B4-BE49-F238E27FC236}">
                <a16:creationId xmlns:a16="http://schemas.microsoft.com/office/drawing/2014/main" id="{07F15F4C-F01E-5643-9476-3AAEDDB6854B}"/>
              </a:ext>
            </a:extLst>
          </p:cNvPr>
          <p:cNvSpPr>
            <a:spLocks noGrp="1"/>
          </p:cNvSpPr>
          <p:nvPr>
            <p:ph type="subTitle" idx="1"/>
          </p:nvPr>
        </p:nvSpPr>
        <p:spPr/>
        <p:txBody>
          <a:bodyPr/>
          <a:lstStyle/>
          <a:p>
            <a:r>
              <a:rPr lang="en-US" dirty="0"/>
              <a:t>Single-cell Workshop January 2021</a:t>
            </a:r>
          </a:p>
        </p:txBody>
      </p:sp>
    </p:spTree>
    <p:extLst>
      <p:ext uri="{BB962C8B-B14F-4D97-AF65-F5344CB8AC3E}">
        <p14:creationId xmlns:p14="http://schemas.microsoft.com/office/powerpoint/2010/main" val="1944559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3425E-DFF3-D841-A909-8D3051FBB1E2}"/>
              </a:ext>
            </a:extLst>
          </p:cNvPr>
          <p:cNvSpPr>
            <a:spLocks noGrp="1"/>
          </p:cNvSpPr>
          <p:nvPr>
            <p:ph type="title"/>
          </p:nvPr>
        </p:nvSpPr>
        <p:spPr/>
        <p:txBody>
          <a:bodyPr/>
          <a:lstStyle/>
          <a:p>
            <a:r>
              <a:rPr lang="en-US" dirty="0"/>
              <a:t>Divergences between probability distributions</a:t>
            </a:r>
          </a:p>
        </p:txBody>
      </p:sp>
      <p:sp>
        <p:nvSpPr>
          <p:cNvPr id="5" name="Content Placeholder 4">
            <a:extLst>
              <a:ext uri="{FF2B5EF4-FFF2-40B4-BE49-F238E27FC236}">
                <a16:creationId xmlns:a16="http://schemas.microsoft.com/office/drawing/2014/main" id="{6840D3C6-4CB0-7749-8895-3FFDF23B9E09}"/>
              </a:ext>
            </a:extLst>
          </p:cNvPr>
          <p:cNvSpPr>
            <a:spLocks noGrp="1"/>
          </p:cNvSpPr>
          <p:nvPr>
            <p:ph sz="half" idx="2"/>
          </p:nvPr>
        </p:nvSpPr>
        <p:spPr/>
        <p:txBody>
          <a:bodyPr/>
          <a:lstStyle/>
          <a:p>
            <a:pPr marL="0" indent="0">
              <a:buNone/>
            </a:pPr>
            <a:r>
              <a:rPr lang="en-US" dirty="0" err="1"/>
              <a:t>Kullback-Liebler</a:t>
            </a:r>
            <a:r>
              <a:rPr lang="en-US" dirty="0"/>
              <a:t> Divergence D</a:t>
            </a:r>
            <a:r>
              <a:rPr lang="en-US" baseline="-25000" dirty="0"/>
              <a:t>KL</a:t>
            </a:r>
            <a:endParaRPr lang="en-US" dirty="0"/>
          </a:p>
        </p:txBody>
      </p:sp>
      <p:pic>
        <p:nvPicPr>
          <p:cNvPr id="10" name="Graphic 9">
            <a:extLst>
              <a:ext uri="{FF2B5EF4-FFF2-40B4-BE49-F238E27FC236}">
                <a16:creationId xmlns:a16="http://schemas.microsoft.com/office/drawing/2014/main" id="{B4D0FA16-B5BB-F442-9645-A9C574A838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72072" y="2426494"/>
            <a:ext cx="5327904" cy="926592"/>
          </a:xfrm>
          <a:prstGeom prst="rect">
            <a:avLst/>
          </a:prstGeom>
        </p:spPr>
      </p:pic>
      <p:pic>
        <p:nvPicPr>
          <p:cNvPr id="11" name="Graphic 10">
            <a:extLst>
              <a:ext uri="{FF2B5EF4-FFF2-40B4-BE49-F238E27FC236}">
                <a16:creationId xmlns:a16="http://schemas.microsoft.com/office/drawing/2014/main" id="{931DA10B-3778-AF40-A0A8-8AE6ABC519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72072" y="4725273"/>
            <a:ext cx="2994406" cy="385419"/>
          </a:xfrm>
          <a:prstGeom prst="rect">
            <a:avLst/>
          </a:prstGeom>
        </p:spPr>
      </p:pic>
      <p:sp>
        <p:nvSpPr>
          <p:cNvPr id="12" name="Rectangle 11">
            <a:extLst>
              <a:ext uri="{FF2B5EF4-FFF2-40B4-BE49-F238E27FC236}">
                <a16:creationId xmlns:a16="http://schemas.microsoft.com/office/drawing/2014/main" id="{EC47479C-4F29-3046-B959-F6E7EB5F95D7}"/>
              </a:ext>
            </a:extLst>
          </p:cNvPr>
          <p:cNvSpPr/>
          <p:nvPr/>
        </p:nvSpPr>
        <p:spPr>
          <a:xfrm>
            <a:off x="6559296" y="4486656"/>
            <a:ext cx="3279648" cy="841248"/>
          </a:xfrm>
          <a:prstGeom prst="rect">
            <a:avLst/>
          </a:prstGeom>
          <a:noFill/>
          <a:ln w="984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rgbClr val="FF0000"/>
              </a:solidFill>
            </a:endParaRPr>
          </a:p>
        </p:txBody>
      </p:sp>
      <p:pic>
        <p:nvPicPr>
          <p:cNvPr id="6" name="Content Placeholder 5">
            <a:extLst>
              <a:ext uri="{FF2B5EF4-FFF2-40B4-BE49-F238E27FC236}">
                <a16:creationId xmlns:a16="http://schemas.microsoft.com/office/drawing/2014/main" id="{03A70C26-A078-E841-AE64-E34DCF996984}"/>
              </a:ext>
            </a:extLst>
          </p:cNvPr>
          <p:cNvPicPr>
            <a:picLocks noGrp="1" noChangeAspect="1"/>
          </p:cNvPicPr>
          <p:nvPr>
            <p:ph sz="half" idx="1"/>
          </p:nvPr>
        </p:nvPicPr>
        <p:blipFill>
          <a:blip r:embed="rId7"/>
          <a:stretch>
            <a:fillRect/>
          </a:stretch>
        </p:blipFill>
        <p:spPr>
          <a:xfrm>
            <a:off x="1047750" y="2426494"/>
            <a:ext cx="4762500" cy="3149600"/>
          </a:xfrm>
        </p:spPr>
      </p:pic>
    </p:spTree>
    <p:extLst>
      <p:ext uri="{BB962C8B-B14F-4D97-AF65-F5344CB8AC3E}">
        <p14:creationId xmlns:p14="http://schemas.microsoft.com/office/powerpoint/2010/main" val="2117510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3425E-DFF3-D841-A909-8D3051FBB1E2}"/>
              </a:ext>
            </a:extLst>
          </p:cNvPr>
          <p:cNvSpPr>
            <a:spLocks noGrp="1"/>
          </p:cNvSpPr>
          <p:nvPr>
            <p:ph type="title"/>
          </p:nvPr>
        </p:nvSpPr>
        <p:spPr/>
        <p:txBody>
          <a:bodyPr>
            <a:normAutofit/>
          </a:bodyPr>
          <a:lstStyle/>
          <a:p>
            <a:r>
              <a:rPr lang="en-US" sz="4000" dirty="0"/>
              <a:t>Optimal Transport – The Earth Mover’s Distance</a:t>
            </a:r>
          </a:p>
        </p:txBody>
      </p:sp>
      <p:sp>
        <p:nvSpPr>
          <p:cNvPr id="5" name="Content Placeholder 4">
            <a:extLst>
              <a:ext uri="{FF2B5EF4-FFF2-40B4-BE49-F238E27FC236}">
                <a16:creationId xmlns:a16="http://schemas.microsoft.com/office/drawing/2014/main" id="{6840D3C6-4CB0-7749-8895-3FFDF23B9E09}"/>
              </a:ext>
            </a:extLst>
          </p:cNvPr>
          <p:cNvSpPr>
            <a:spLocks noGrp="1"/>
          </p:cNvSpPr>
          <p:nvPr>
            <p:ph sz="half" idx="2"/>
          </p:nvPr>
        </p:nvSpPr>
        <p:spPr/>
        <p:txBody>
          <a:bodyPr/>
          <a:lstStyle/>
          <a:p>
            <a:pPr marL="0" indent="0">
              <a:buNone/>
            </a:pPr>
            <a:r>
              <a:rPr lang="en-US" dirty="0"/>
              <a:t>Wasserstein Distance:</a:t>
            </a:r>
          </a:p>
          <a:p>
            <a:pPr marL="0" indent="0">
              <a:buNone/>
            </a:pPr>
            <a:endParaRPr lang="en-US" dirty="0"/>
          </a:p>
          <a:p>
            <a:pPr marL="0" indent="0">
              <a:buNone/>
            </a:pPr>
            <a:endParaRPr lang="en-US" dirty="0"/>
          </a:p>
          <a:p>
            <a:pPr marL="0" indent="0">
              <a:buNone/>
            </a:pPr>
            <a:r>
              <a:rPr lang="en-US" dirty="0"/>
              <a:t>Ground “cost” or distance:</a:t>
            </a:r>
          </a:p>
        </p:txBody>
      </p:sp>
      <p:pic>
        <p:nvPicPr>
          <p:cNvPr id="7" name="Content Placeholder 6">
            <a:extLst>
              <a:ext uri="{FF2B5EF4-FFF2-40B4-BE49-F238E27FC236}">
                <a16:creationId xmlns:a16="http://schemas.microsoft.com/office/drawing/2014/main" id="{A1255743-19DD-5348-BE8D-CD5F38DE1948}"/>
              </a:ext>
            </a:extLst>
          </p:cNvPr>
          <p:cNvPicPr>
            <a:picLocks noGrp="1" noChangeAspect="1"/>
          </p:cNvPicPr>
          <p:nvPr>
            <p:ph sz="half" idx="1"/>
          </p:nvPr>
        </p:nvPicPr>
        <p:blipFill>
          <a:blip r:embed="rId3"/>
          <a:stretch>
            <a:fillRect/>
          </a:stretch>
        </p:blipFill>
        <p:spPr>
          <a:xfrm>
            <a:off x="1047750" y="2426494"/>
            <a:ext cx="4762500" cy="3149600"/>
          </a:xfrm>
        </p:spPr>
      </p:pic>
      <p:cxnSp>
        <p:nvCxnSpPr>
          <p:cNvPr id="4" name="Straight Arrow Connector 3">
            <a:extLst>
              <a:ext uri="{FF2B5EF4-FFF2-40B4-BE49-F238E27FC236}">
                <a16:creationId xmlns:a16="http://schemas.microsoft.com/office/drawing/2014/main" id="{E7AFD5D6-CF31-594C-ACE2-D063A0E5A349}"/>
              </a:ext>
            </a:extLst>
          </p:cNvPr>
          <p:cNvCxnSpPr/>
          <p:nvPr/>
        </p:nvCxnSpPr>
        <p:spPr>
          <a:xfrm>
            <a:off x="3255264" y="5035296"/>
            <a:ext cx="621792" cy="0"/>
          </a:xfrm>
          <a:prstGeom prst="straightConnector1">
            <a:avLst/>
          </a:prstGeom>
          <a:ln w="984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666DB96-6DEA-0A48-902C-94262689F6F0}"/>
              </a:ext>
            </a:extLst>
          </p:cNvPr>
          <p:cNvCxnSpPr/>
          <p:nvPr/>
        </p:nvCxnSpPr>
        <p:spPr>
          <a:xfrm>
            <a:off x="3255264" y="4687824"/>
            <a:ext cx="621792" cy="0"/>
          </a:xfrm>
          <a:prstGeom prst="straightConnector1">
            <a:avLst/>
          </a:prstGeom>
          <a:ln w="984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A7251E0-83CF-D74A-ABD7-F982DF288923}"/>
              </a:ext>
            </a:extLst>
          </p:cNvPr>
          <p:cNvCxnSpPr/>
          <p:nvPr/>
        </p:nvCxnSpPr>
        <p:spPr>
          <a:xfrm>
            <a:off x="3255264" y="4322064"/>
            <a:ext cx="621792" cy="0"/>
          </a:xfrm>
          <a:prstGeom prst="straightConnector1">
            <a:avLst/>
          </a:prstGeom>
          <a:ln w="984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C80593C9-3268-5E4A-B1A8-EE6E5064A6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84874" y="2426494"/>
            <a:ext cx="5108194" cy="693420"/>
          </a:xfrm>
          <a:prstGeom prst="rect">
            <a:avLst/>
          </a:prstGeom>
        </p:spPr>
      </p:pic>
      <p:pic>
        <p:nvPicPr>
          <p:cNvPr id="16" name="Graphic 15">
            <a:extLst>
              <a:ext uri="{FF2B5EF4-FFF2-40B4-BE49-F238E27FC236}">
                <a16:creationId xmlns:a16="http://schemas.microsoft.com/office/drawing/2014/main" id="{B7324019-ED12-D040-9299-2BE01AD8E5C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65900" y="3966941"/>
            <a:ext cx="2513584" cy="314198"/>
          </a:xfrm>
          <a:prstGeom prst="rect">
            <a:avLst/>
          </a:prstGeom>
        </p:spPr>
      </p:pic>
    </p:spTree>
    <p:extLst>
      <p:ext uri="{BB962C8B-B14F-4D97-AF65-F5344CB8AC3E}">
        <p14:creationId xmlns:p14="http://schemas.microsoft.com/office/powerpoint/2010/main" val="3779542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B4D38-5F7F-1344-842B-D0AB60DDDB83}"/>
              </a:ext>
            </a:extLst>
          </p:cNvPr>
          <p:cNvSpPr>
            <a:spLocks noGrp="1"/>
          </p:cNvSpPr>
          <p:nvPr>
            <p:ph type="title"/>
          </p:nvPr>
        </p:nvSpPr>
        <p:spPr/>
        <p:txBody>
          <a:bodyPr>
            <a:normAutofit/>
          </a:bodyPr>
          <a:lstStyle/>
          <a:p>
            <a:r>
              <a:rPr lang="en-US" sz="4000" dirty="0"/>
              <a:t>Optimal Transport – The Earth Mover’s Distance</a:t>
            </a:r>
          </a:p>
        </p:txBody>
      </p:sp>
      <p:pic>
        <p:nvPicPr>
          <p:cNvPr id="10" name="Content Placeholder 9" descr="Diagram&#10;&#10;Description automatically generated">
            <a:extLst>
              <a:ext uri="{FF2B5EF4-FFF2-40B4-BE49-F238E27FC236}">
                <a16:creationId xmlns:a16="http://schemas.microsoft.com/office/drawing/2014/main" id="{04D3E26B-4019-8449-B62F-6A231DB21F34}"/>
              </a:ext>
            </a:extLst>
          </p:cNvPr>
          <p:cNvPicPr>
            <a:picLocks noGrp="1" noChangeAspect="1"/>
          </p:cNvPicPr>
          <p:nvPr>
            <p:ph sz="half" idx="2"/>
          </p:nvPr>
        </p:nvPicPr>
        <p:blipFill>
          <a:blip r:embed="rId2"/>
          <a:stretch>
            <a:fillRect/>
          </a:stretch>
        </p:blipFill>
        <p:spPr>
          <a:xfrm>
            <a:off x="6172200" y="1690688"/>
            <a:ext cx="5320262" cy="4486275"/>
          </a:xfrm>
        </p:spPr>
      </p:pic>
      <p:sp>
        <p:nvSpPr>
          <p:cNvPr id="8" name="Content Placeholder 7">
            <a:extLst>
              <a:ext uri="{FF2B5EF4-FFF2-40B4-BE49-F238E27FC236}">
                <a16:creationId xmlns:a16="http://schemas.microsoft.com/office/drawing/2014/main" id="{677C8756-E7FD-3D4D-848C-0FE9296E5912}"/>
              </a:ext>
            </a:extLst>
          </p:cNvPr>
          <p:cNvSpPr>
            <a:spLocks noGrp="1"/>
          </p:cNvSpPr>
          <p:nvPr>
            <p:ph sz="half" idx="1"/>
          </p:nvPr>
        </p:nvSpPr>
        <p:spPr/>
        <p:txBody>
          <a:bodyPr/>
          <a:lstStyle/>
          <a:p>
            <a:r>
              <a:rPr lang="en-US" dirty="0"/>
              <a:t>For two distributions compute the “coupling” that minimizes the total cost.</a:t>
            </a:r>
          </a:p>
          <a:p>
            <a:r>
              <a:rPr lang="en-US" dirty="0"/>
              <a:t>Pushforward T:</a:t>
            </a:r>
          </a:p>
          <a:p>
            <a:pPr lvl="1"/>
            <a:r>
              <a:rPr lang="en-US" dirty="0"/>
              <a:t>P</a:t>
            </a:r>
            <a:r>
              <a:rPr lang="en-US" baseline="-25000" dirty="0"/>
              <a:t>T2 </a:t>
            </a:r>
            <a:r>
              <a:rPr lang="en-US" dirty="0"/>
              <a:t>= T</a:t>
            </a:r>
            <a:r>
              <a:rPr lang="en-US" baseline="-25000" dirty="0"/>
              <a:t>#</a:t>
            </a:r>
            <a:r>
              <a:rPr lang="en-US" dirty="0"/>
              <a:t>(P</a:t>
            </a:r>
            <a:r>
              <a:rPr lang="en-US" baseline="-25000" dirty="0"/>
              <a:t>T1</a:t>
            </a:r>
            <a:r>
              <a:rPr lang="en-US" dirty="0"/>
              <a:t>)</a:t>
            </a:r>
          </a:p>
        </p:txBody>
      </p:sp>
      <p:pic>
        <p:nvPicPr>
          <p:cNvPr id="12" name="Picture 11">
            <a:extLst>
              <a:ext uri="{FF2B5EF4-FFF2-40B4-BE49-F238E27FC236}">
                <a16:creationId xmlns:a16="http://schemas.microsoft.com/office/drawing/2014/main" id="{F2EC4A07-3689-254A-84C0-1AB899BC0A0E}"/>
              </a:ext>
            </a:extLst>
          </p:cNvPr>
          <p:cNvPicPr>
            <a:picLocks noChangeAspect="1"/>
          </p:cNvPicPr>
          <p:nvPr/>
        </p:nvPicPr>
        <p:blipFill>
          <a:blip r:embed="rId3"/>
          <a:stretch>
            <a:fillRect/>
          </a:stretch>
        </p:blipFill>
        <p:spPr>
          <a:xfrm>
            <a:off x="105410" y="3924363"/>
            <a:ext cx="6066790" cy="2933637"/>
          </a:xfrm>
          <a:prstGeom prst="rect">
            <a:avLst/>
          </a:prstGeom>
        </p:spPr>
      </p:pic>
    </p:spTree>
    <p:extLst>
      <p:ext uri="{BB962C8B-B14F-4D97-AF65-F5344CB8AC3E}">
        <p14:creationId xmlns:p14="http://schemas.microsoft.com/office/powerpoint/2010/main" val="13431039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7B354-BF55-6149-95F1-018BC0F0892E}"/>
              </a:ext>
            </a:extLst>
          </p:cNvPr>
          <p:cNvSpPr>
            <a:spLocks noGrp="1"/>
          </p:cNvSpPr>
          <p:nvPr>
            <p:ph type="title"/>
          </p:nvPr>
        </p:nvSpPr>
        <p:spPr/>
        <p:txBody>
          <a:bodyPr/>
          <a:lstStyle/>
          <a:p>
            <a:r>
              <a:rPr lang="en-US" dirty="0"/>
              <a:t>Waddington-OT</a:t>
            </a:r>
          </a:p>
        </p:txBody>
      </p:sp>
      <p:pic>
        <p:nvPicPr>
          <p:cNvPr id="5" name="Content Placeholder 4" descr="Text&#10;&#10;Description automatically generated">
            <a:extLst>
              <a:ext uri="{FF2B5EF4-FFF2-40B4-BE49-F238E27FC236}">
                <a16:creationId xmlns:a16="http://schemas.microsoft.com/office/drawing/2014/main" id="{E24C402B-2526-9447-9A03-0DB78B9D6B5B}"/>
              </a:ext>
            </a:extLst>
          </p:cNvPr>
          <p:cNvPicPr>
            <a:picLocks noGrp="1" noChangeAspect="1"/>
          </p:cNvPicPr>
          <p:nvPr>
            <p:ph sz="half" idx="1"/>
          </p:nvPr>
        </p:nvPicPr>
        <p:blipFill>
          <a:blip r:embed="rId2"/>
          <a:stretch>
            <a:fillRect/>
          </a:stretch>
        </p:blipFill>
        <p:spPr>
          <a:xfrm>
            <a:off x="7546848" y="627189"/>
            <a:ext cx="3523488" cy="5603621"/>
          </a:xfrm>
        </p:spPr>
      </p:pic>
      <p:sp>
        <p:nvSpPr>
          <p:cNvPr id="7" name="Content Placeholder 6">
            <a:extLst>
              <a:ext uri="{FF2B5EF4-FFF2-40B4-BE49-F238E27FC236}">
                <a16:creationId xmlns:a16="http://schemas.microsoft.com/office/drawing/2014/main" id="{DBCD7E34-5651-A449-9809-46CE1E1D4523}"/>
              </a:ext>
            </a:extLst>
          </p:cNvPr>
          <p:cNvSpPr>
            <a:spLocks noGrp="1"/>
          </p:cNvSpPr>
          <p:nvPr>
            <p:ph sz="half" idx="2"/>
          </p:nvPr>
        </p:nvSpPr>
        <p:spPr>
          <a:xfrm>
            <a:off x="722376" y="4328413"/>
            <a:ext cx="5181600" cy="2238947"/>
          </a:xfrm>
        </p:spPr>
        <p:txBody>
          <a:bodyPr>
            <a:normAutofit fontScale="85000" lnSpcReduction="20000"/>
          </a:bodyPr>
          <a:lstStyle/>
          <a:p>
            <a:r>
              <a:rPr lang="en-US" dirty="0"/>
              <a:t>Specify cost as Euclidean distance between cells</a:t>
            </a:r>
          </a:p>
          <a:p>
            <a:r>
              <a:rPr lang="en-US" dirty="0"/>
              <a:t>Calculate coupling between timepoints</a:t>
            </a:r>
          </a:p>
          <a:p>
            <a:r>
              <a:rPr lang="en-US" dirty="0"/>
              <a:t>Use coupling to infer predict trajectories of a point or distributions at an intermediate time</a:t>
            </a:r>
          </a:p>
        </p:txBody>
      </p:sp>
      <p:pic>
        <p:nvPicPr>
          <p:cNvPr id="6" name="Picture 5">
            <a:extLst>
              <a:ext uri="{FF2B5EF4-FFF2-40B4-BE49-F238E27FC236}">
                <a16:creationId xmlns:a16="http://schemas.microsoft.com/office/drawing/2014/main" id="{B6903803-A95E-C942-B0A9-48E2C281FE23}"/>
              </a:ext>
            </a:extLst>
          </p:cNvPr>
          <p:cNvPicPr>
            <a:picLocks noChangeAspect="1"/>
          </p:cNvPicPr>
          <p:nvPr/>
        </p:nvPicPr>
        <p:blipFill>
          <a:blip r:embed="rId3"/>
          <a:stretch>
            <a:fillRect/>
          </a:stretch>
        </p:blipFill>
        <p:spPr>
          <a:xfrm>
            <a:off x="722376" y="1223263"/>
            <a:ext cx="6066790" cy="2933637"/>
          </a:xfrm>
          <a:prstGeom prst="rect">
            <a:avLst/>
          </a:prstGeom>
        </p:spPr>
      </p:pic>
    </p:spTree>
    <p:extLst>
      <p:ext uri="{BB962C8B-B14F-4D97-AF65-F5344CB8AC3E}">
        <p14:creationId xmlns:p14="http://schemas.microsoft.com/office/powerpoint/2010/main" val="2033230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78DC2-476F-024B-BFC5-85D4B4C91109}"/>
              </a:ext>
            </a:extLst>
          </p:cNvPr>
          <p:cNvSpPr>
            <a:spLocks noGrp="1"/>
          </p:cNvSpPr>
          <p:nvPr>
            <p:ph type="title"/>
          </p:nvPr>
        </p:nvSpPr>
        <p:spPr/>
        <p:txBody>
          <a:bodyPr/>
          <a:lstStyle/>
          <a:p>
            <a:r>
              <a:rPr lang="en-US" dirty="0"/>
              <a:t>Autoencoders</a:t>
            </a:r>
          </a:p>
        </p:txBody>
      </p:sp>
      <p:pic>
        <p:nvPicPr>
          <p:cNvPr id="5" name="Content Placeholder 4" descr="Diagram&#10;&#10;Description automatically generated">
            <a:extLst>
              <a:ext uri="{FF2B5EF4-FFF2-40B4-BE49-F238E27FC236}">
                <a16:creationId xmlns:a16="http://schemas.microsoft.com/office/drawing/2014/main" id="{42339E08-D555-2A49-B80A-72CFBB394E36}"/>
              </a:ext>
            </a:extLst>
          </p:cNvPr>
          <p:cNvPicPr>
            <a:picLocks noGrp="1" noChangeAspect="1"/>
          </p:cNvPicPr>
          <p:nvPr>
            <p:ph idx="1"/>
          </p:nvPr>
        </p:nvPicPr>
        <p:blipFill>
          <a:blip r:embed="rId2"/>
          <a:stretch>
            <a:fillRect/>
          </a:stretch>
        </p:blipFill>
        <p:spPr>
          <a:xfrm>
            <a:off x="1953831" y="1202512"/>
            <a:ext cx="8284338" cy="5547475"/>
          </a:xfrm>
        </p:spPr>
      </p:pic>
      <p:pic>
        <p:nvPicPr>
          <p:cNvPr id="6" name="Picture 5">
            <a:extLst>
              <a:ext uri="{FF2B5EF4-FFF2-40B4-BE49-F238E27FC236}">
                <a16:creationId xmlns:a16="http://schemas.microsoft.com/office/drawing/2014/main" id="{B2B7B9F0-21DD-9D4E-B498-A2A0A3831A28}"/>
              </a:ext>
            </a:extLst>
          </p:cNvPr>
          <p:cNvPicPr>
            <a:picLocks noChangeAspect="1"/>
          </p:cNvPicPr>
          <p:nvPr/>
        </p:nvPicPr>
        <p:blipFill>
          <a:blip r:embed="rId3"/>
          <a:stretch>
            <a:fillRect/>
          </a:stretch>
        </p:blipFill>
        <p:spPr>
          <a:xfrm>
            <a:off x="7876064" y="15240"/>
            <a:ext cx="4035552" cy="1951418"/>
          </a:xfrm>
          <a:prstGeom prst="rect">
            <a:avLst/>
          </a:prstGeom>
        </p:spPr>
      </p:pic>
    </p:spTree>
    <p:extLst>
      <p:ext uri="{BB962C8B-B14F-4D97-AF65-F5344CB8AC3E}">
        <p14:creationId xmlns:p14="http://schemas.microsoft.com/office/powerpoint/2010/main" val="4012180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B226F-110E-274A-B864-E9A3C731D253}"/>
              </a:ext>
            </a:extLst>
          </p:cNvPr>
          <p:cNvSpPr>
            <a:spLocks noGrp="1"/>
          </p:cNvSpPr>
          <p:nvPr>
            <p:ph type="title"/>
          </p:nvPr>
        </p:nvSpPr>
        <p:spPr/>
        <p:txBody>
          <a:bodyPr/>
          <a:lstStyle/>
          <a:p>
            <a:r>
              <a:rPr lang="en-US" dirty="0"/>
              <a:t>Invertible Neural Networks</a:t>
            </a:r>
          </a:p>
        </p:txBody>
      </p:sp>
      <p:sp>
        <p:nvSpPr>
          <p:cNvPr id="3" name="Content Placeholder 2">
            <a:extLst>
              <a:ext uri="{FF2B5EF4-FFF2-40B4-BE49-F238E27FC236}">
                <a16:creationId xmlns:a16="http://schemas.microsoft.com/office/drawing/2014/main" id="{D43D3D89-8295-5943-82A3-B2A9AD04E464}"/>
              </a:ext>
            </a:extLst>
          </p:cNvPr>
          <p:cNvSpPr>
            <a:spLocks noGrp="1"/>
          </p:cNvSpPr>
          <p:nvPr>
            <p:ph idx="1"/>
          </p:nvPr>
        </p:nvSpPr>
        <p:spPr/>
        <p:txBody>
          <a:bodyPr/>
          <a:lstStyle/>
          <a:p>
            <a:endParaRPr lang="en-US"/>
          </a:p>
        </p:txBody>
      </p:sp>
      <p:pic>
        <p:nvPicPr>
          <p:cNvPr id="4" name="Content Placeholder 4" descr="Diagram&#10;&#10;Description automatically generated">
            <a:extLst>
              <a:ext uri="{FF2B5EF4-FFF2-40B4-BE49-F238E27FC236}">
                <a16:creationId xmlns:a16="http://schemas.microsoft.com/office/drawing/2014/main" id="{EA501CC4-C895-EA40-91A6-282C8240424F}"/>
              </a:ext>
            </a:extLst>
          </p:cNvPr>
          <p:cNvPicPr>
            <a:picLocks noChangeAspect="1"/>
          </p:cNvPicPr>
          <p:nvPr/>
        </p:nvPicPr>
        <p:blipFill>
          <a:blip r:embed="rId2"/>
          <a:stretch>
            <a:fillRect/>
          </a:stretch>
        </p:blipFill>
        <p:spPr>
          <a:xfrm>
            <a:off x="1953831" y="1202512"/>
            <a:ext cx="8284338" cy="5547475"/>
          </a:xfrm>
          <a:prstGeom prst="rect">
            <a:avLst/>
          </a:prstGeom>
        </p:spPr>
      </p:pic>
      <p:cxnSp>
        <p:nvCxnSpPr>
          <p:cNvPr id="6" name="Straight Connector 5">
            <a:extLst>
              <a:ext uri="{FF2B5EF4-FFF2-40B4-BE49-F238E27FC236}">
                <a16:creationId xmlns:a16="http://schemas.microsoft.com/office/drawing/2014/main" id="{8BA45460-6350-5B4B-8952-B4AF04F39D0B}"/>
              </a:ext>
            </a:extLst>
          </p:cNvPr>
          <p:cNvCxnSpPr>
            <a:cxnSpLocks/>
          </p:cNvCxnSpPr>
          <p:nvPr/>
        </p:nvCxnSpPr>
        <p:spPr>
          <a:xfrm flipH="1">
            <a:off x="5071872" y="2097024"/>
            <a:ext cx="2414016" cy="633984"/>
          </a:xfrm>
          <a:prstGeom prst="line">
            <a:avLst/>
          </a:prstGeom>
          <a:ln w="9207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8A334C4-BF86-2042-B7CF-714E2E4278FA}"/>
              </a:ext>
            </a:extLst>
          </p:cNvPr>
          <p:cNvCxnSpPr>
            <a:cxnSpLocks/>
          </p:cNvCxnSpPr>
          <p:nvPr/>
        </p:nvCxnSpPr>
        <p:spPr>
          <a:xfrm flipH="1" flipV="1">
            <a:off x="4974336" y="2097024"/>
            <a:ext cx="2511552" cy="536448"/>
          </a:xfrm>
          <a:prstGeom prst="line">
            <a:avLst/>
          </a:prstGeom>
          <a:ln w="92075"/>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8751811-F77E-0841-ADA7-EC3C4C54DDE2}"/>
              </a:ext>
            </a:extLst>
          </p:cNvPr>
          <p:cNvSpPr txBox="1"/>
          <p:nvPr/>
        </p:nvSpPr>
        <p:spPr>
          <a:xfrm>
            <a:off x="5462016" y="6072010"/>
            <a:ext cx="1816608" cy="376352"/>
          </a:xfrm>
          <a:prstGeom prst="rect">
            <a:avLst/>
          </a:prstGeom>
          <a:noFill/>
        </p:spPr>
        <p:txBody>
          <a:bodyPr wrap="square" rtlCol="0">
            <a:spAutoFit/>
          </a:bodyPr>
          <a:lstStyle/>
          <a:p>
            <a:r>
              <a:rPr lang="en-US" dirty="0">
                <a:solidFill>
                  <a:srgbClr val="FF0000"/>
                </a:solidFill>
              </a:rPr>
              <a:t>Invertible Layers</a:t>
            </a:r>
          </a:p>
        </p:txBody>
      </p:sp>
      <p:cxnSp>
        <p:nvCxnSpPr>
          <p:cNvPr id="17" name="Straight Arrow Connector 16">
            <a:extLst>
              <a:ext uri="{FF2B5EF4-FFF2-40B4-BE49-F238E27FC236}">
                <a16:creationId xmlns:a16="http://schemas.microsoft.com/office/drawing/2014/main" id="{266F7593-7353-664D-A879-6A6F895C3DE9}"/>
              </a:ext>
            </a:extLst>
          </p:cNvPr>
          <p:cNvCxnSpPr>
            <a:stCxn id="15" idx="0"/>
          </p:cNvCxnSpPr>
          <p:nvPr/>
        </p:nvCxnSpPr>
        <p:spPr>
          <a:xfrm flipH="1" flipV="1">
            <a:off x="4974336" y="5279136"/>
            <a:ext cx="1395984" cy="792874"/>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AAC04CE-1E9E-B44A-AA1B-70642458DB99}"/>
              </a:ext>
            </a:extLst>
          </p:cNvPr>
          <p:cNvCxnSpPr>
            <a:cxnSpLocks/>
          </p:cNvCxnSpPr>
          <p:nvPr/>
        </p:nvCxnSpPr>
        <p:spPr>
          <a:xfrm flipH="1" flipV="1">
            <a:off x="6126480" y="4767072"/>
            <a:ext cx="243840" cy="1303014"/>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99F4FB3-CC9F-E444-B964-5B9FD63049AE}"/>
              </a:ext>
            </a:extLst>
          </p:cNvPr>
          <p:cNvCxnSpPr>
            <a:cxnSpLocks/>
          </p:cNvCxnSpPr>
          <p:nvPr/>
        </p:nvCxnSpPr>
        <p:spPr>
          <a:xfrm flipV="1">
            <a:off x="6370320" y="5181600"/>
            <a:ext cx="1115568" cy="88848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4637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645A9-F27B-F043-8A37-3B4AD5890057}"/>
              </a:ext>
            </a:extLst>
          </p:cNvPr>
          <p:cNvSpPr>
            <a:spLocks noGrp="1"/>
          </p:cNvSpPr>
          <p:nvPr>
            <p:ph type="title"/>
          </p:nvPr>
        </p:nvSpPr>
        <p:spPr/>
        <p:txBody>
          <a:bodyPr>
            <a:normAutofit/>
          </a:bodyPr>
          <a:lstStyle/>
          <a:p>
            <a:r>
              <a:rPr lang="en-US" sz="4000" dirty="0"/>
              <a:t>Normalizing Flows (NFs)</a:t>
            </a:r>
          </a:p>
        </p:txBody>
      </p:sp>
      <p:sp>
        <p:nvSpPr>
          <p:cNvPr id="5" name="Content Placeholder 4">
            <a:extLst>
              <a:ext uri="{FF2B5EF4-FFF2-40B4-BE49-F238E27FC236}">
                <a16:creationId xmlns:a16="http://schemas.microsoft.com/office/drawing/2014/main" id="{3F7BF713-EE18-AD48-8405-AC4980DAB595}"/>
              </a:ext>
            </a:extLst>
          </p:cNvPr>
          <p:cNvSpPr>
            <a:spLocks noGrp="1"/>
          </p:cNvSpPr>
          <p:nvPr>
            <p:ph idx="1"/>
          </p:nvPr>
        </p:nvSpPr>
        <p:spPr>
          <a:xfrm>
            <a:off x="838200" y="1825625"/>
            <a:ext cx="4819650" cy="4351338"/>
          </a:xfrm>
        </p:spPr>
        <p:txBody>
          <a:bodyPr/>
          <a:lstStyle/>
          <a:p>
            <a:r>
              <a:rPr lang="en-US" dirty="0"/>
              <a:t>Begin with a simple distribution</a:t>
            </a:r>
          </a:p>
          <a:p>
            <a:endParaRPr lang="en-US" dirty="0"/>
          </a:p>
          <a:p>
            <a:r>
              <a:rPr lang="en-US" dirty="0"/>
              <a:t>Apply an invertible transformation(s)</a:t>
            </a:r>
          </a:p>
          <a:p>
            <a:endParaRPr lang="en-US" dirty="0"/>
          </a:p>
          <a:p>
            <a:r>
              <a:rPr lang="en-US" dirty="0"/>
              <a:t>Use change of variables to calculate probability</a:t>
            </a:r>
          </a:p>
        </p:txBody>
      </p:sp>
      <p:pic>
        <p:nvPicPr>
          <p:cNvPr id="11" name="Graphic 10">
            <a:extLst>
              <a:ext uri="{FF2B5EF4-FFF2-40B4-BE49-F238E27FC236}">
                <a16:creationId xmlns:a16="http://schemas.microsoft.com/office/drawing/2014/main" id="{9885F92A-0924-4D44-A0CD-C634EF8A5D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3290" y="5831204"/>
            <a:ext cx="4843549" cy="694944"/>
          </a:xfrm>
          <a:prstGeom prst="rect">
            <a:avLst/>
          </a:prstGeom>
        </p:spPr>
      </p:pic>
      <p:pic>
        <p:nvPicPr>
          <p:cNvPr id="13" name="Graphic 12">
            <a:extLst>
              <a:ext uri="{FF2B5EF4-FFF2-40B4-BE49-F238E27FC236}">
                <a16:creationId xmlns:a16="http://schemas.microsoft.com/office/drawing/2014/main" id="{F5312256-FFD9-DC44-B3D0-33FA82A3BC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3290" y="2727997"/>
            <a:ext cx="2429688" cy="365760"/>
          </a:xfrm>
          <a:prstGeom prst="rect">
            <a:avLst/>
          </a:prstGeom>
        </p:spPr>
      </p:pic>
      <p:pic>
        <p:nvPicPr>
          <p:cNvPr id="15" name="Graphic 14">
            <a:extLst>
              <a:ext uri="{FF2B5EF4-FFF2-40B4-BE49-F238E27FC236}">
                <a16:creationId xmlns:a16="http://schemas.microsoft.com/office/drawing/2014/main" id="{FD34BFB7-E60D-C141-849D-671A388207C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3290" y="4096720"/>
            <a:ext cx="1885071" cy="365760"/>
          </a:xfrm>
          <a:prstGeom prst="rect">
            <a:avLst/>
          </a:prstGeom>
        </p:spPr>
      </p:pic>
      <p:sp>
        <p:nvSpPr>
          <p:cNvPr id="10" name="Rectangle 9">
            <a:extLst>
              <a:ext uri="{FF2B5EF4-FFF2-40B4-BE49-F238E27FC236}">
                <a16:creationId xmlns:a16="http://schemas.microsoft.com/office/drawing/2014/main" id="{DF647363-FA49-C94C-80B5-8F7D523C3353}"/>
              </a:ext>
            </a:extLst>
          </p:cNvPr>
          <p:cNvSpPr/>
          <p:nvPr/>
        </p:nvSpPr>
        <p:spPr>
          <a:xfrm>
            <a:off x="4129088" y="5728447"/>
            <a:ext cx="2056075" cy="929528"/>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close up of a logo&#10;&#10;Description automatically generated">
            <a:extLst>
              <a:ext uri="{FF2B5EF4-FFF2-40B4-BE49-F238E27FC236}">
                <a16:creationId xmlns:a16="http://schemas.microsoft.com/office/drawing/2014/main" id="{0547F72A-6B95-9140-8067-FE09EC625715}"/>
              </a:ext>
            </a:extLst>
          </p:cNvPr>
          <p:cNvPicPr>
            <a:picLocks noChangeAspect="1"/>
          </p:cNvPicPr>
          <p:nvPr/>
        </p:nvPicPr>
        <p:blipFill>
          <a:blip r:embed="rId9"/>
          <a:stretch>
            <a:fillRect/>
          </a:stretch>
        </p:blipFill>
        <p:spPr>
          <a:xfrm>
            <a:off x="6339249" y="1506650"/>
            <a:ext cx="5370860" cy="4670313"/>
          </a:xfrm>
          <a:prstGeom prst="rect">
            <a:avLst/>
          </a:prstGeom>
        </p:spPr>
      </p:pic>
    </p:spTree>
    <p:extLst>
      <p:ext uri="{BB962C8B-B14F-4D97-AF65-F5344CB8AC3E}">
        <p14:creationId xmlns:p14="http://schemas.microsoft.com/office/powerpoint/2010/main" val="3304547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9B75B-C4FE-9346-82E4-36A05C93C208}"/>
              </a:ext>
            </a:extLst>
          </p:cNvPr>
          <p:cNvSpPr>
            <a:spLocks noGrp="1"/>
          </p:cNvSpPr>
          <p:nvPr>
            <p:ph type="title"/>
          </p:nvPr>
        </p:nvSpPr>
        <p:spPr/>
        <p:txBody>
          <a:bodyPr/>
          <a:lstStyle/>
          <a:p>
            <a:r>
              <a:rPr lang="en-US" dirty="0"/>
              <a:t>A note on change of variables</a:t>
            </a:r>
          </a:p>
        </p:txBody>
      </p:sp>
      <p:pic>
        <p:nvPicPr>
          <p:cNvPr id="1026" name="Picture 2">
            <a:extLst>
              <a:ext uri="{FF2B5EF4-FFF2-40B4-BE49-F238E27FC236}">
                <a16:creationId xmlns:a16="http://schemas.microsoft.com/office/drawing/2014/main" id="{B2B2BC23-0964-C14F-BDA2-74B0B231DEC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91912" y="1825625"/>
            <a:ext cx="4408176"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1782717-0271-074E-A697-BA1CDD56D8FC}"/>
              </a:ext>
            </a:extLst>
          </p:cNvPr>
          <p:cNvSpPr txBox="1"/>
          <p:nvPr/>
        </p:nvSpPr>
        <p:spPr>
          <a:xfrm>
            <a:off x="6473952" y="6492875"/>
            <a:ext cx="5913120" cy="369332"/>
          </a:xfrm>
          <a:prstGeom prst="rect">
            <a:avLst/>
          </a:prstGeom>
          <a:noFill/>
        </p:spPr>
        <p:txBody>
          <a:bodyPr wrap="square" rtlCol="0">
            <a:spAutoFit/>
          </a:bodyPr>
          <a:lstStyle/>
          <a:p>
            <a:r>
              <a:rPr lang="en-US" dirty="0"/>
              <a:t>Visual borrowed from Eric Jang’s blog on Normalizing Flows</a:t>
            </a:r>
          </a:p>
        </p:txBody>
      </p:sp>
    </p:spTree>
    <p:extLst>
      <p:ext uri="{BB962C8B-B14F-4D97-AF65-F5344CB8AC3E}">
        <p14:creationId xmlns:p14="http://schemas.microsoft.com/office/powerpoint/2010/main" val="4134793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645A9-F27B-F043-8A37-3B4AD5890057}"/>
              </a:ext>
            </a:extLst>
          </p:cNvPr>
          <p:cNvSpPr>
            <a:spLocks noGrp="1"/>
          </p:cNvSpPr>
          <p:nvPr>
            <p:ph type="title"/>
          </p:nvPr>
        </p:nvSpPr>
        <p:spPr/>
        <p:txBody>
          <a:bodyPr>
            <a:normAutofit/>
          </a:bodyPr>
          <a:lstStyle/>
          <a:p>
            <a:r>
              <a:rPr lang="en-US" sz="4000" dirty="0"/>
              <a:t>Deep Normalizing Flows (NFs)</a:t>
            </a:r>
          </a:p>
        </p:txBody>
      </p:sp>
      <p:sp>
        <p:nvSpPr>
          <p:cNvPr id="5" name="Content Placeholder 4">
            <a:extLst>
              <a:ext uri="{FF2B5EF4-FFF2-40B4-BE49-F238E27FC236}">
                <a16:creationId xmlns:a16="http://schemas.microsoft.com/office/drawing/2014/main" id="{3F7BF713-EE18-AD48-8405-AC4980DAB595}"/>
              </a:ext>
            </a:extLst>
          </p:cNvPr>
          <p:cNvSpPr>
            <a:spLocks noGrp="1"/>
          </p:cNvSpPr>
          <p:nvPr>
            <p:ph idx="1"/>
          </p:nvPr>
        </p:nvSpPr>
        <p:spPr>
          <a:xfrm>
            <a:off x="838199" y="1825625"/>
            <a:ext cx="10865455" cy="4351338"/>
          </a:xfrm>
        </p:spPr>
        <p:txBody>
          <a:bodyPr/>
          <a:lstStyle/>
          <a:p>
            <a:r>
              <a:rPr lang="en-US" dirty="0"/>
              <a:t>Apply a series of transformations </a:t>
            </a:r>
          </a:p>
          <a:p>
            <a:endParaRPr lang="en-US" dirty="0"/>
          </a:p>
          <a:p>
            <a:endParaRPr lang="en-US" dirty="0"/>
          </a:p>
          <a:p>
            <a:endParaRPr lang="en-US" dirty="0"/>
          </a:p>
          <a:p>
            <a:r>
              <a:rPr lang="en-US" dirty="0"/>
              <a:t>Use change of variables to calculate probability</a:t>
            </a:r>
          </a:p>
        </p:txBody>
      </p:sp>
      <p:pic>
        <p:nvPicPr>
          <p:cNvPr id="11" name="Graphic 10">
            <a:extLst>
              <a:ext uri="{FF2B5EF4-FFF2-40B4-BE49-F238E27FC236}">
                <a16:creationId xmlns:a16="http://schemas.microsoft.com/office/drawing/2014/main" id="{9885F92A-0924-4D44-A0CD-C634EF8A5D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3432" y="5118604"/>
            <a:ext cx="4843549" cy="694944"/>
          </a:xfrm>
          <a:prstGeom prst="rect">
            <a:avLst/>
          </a:prstGeom>
        </p:spPr>
      </p:pic>
      <p:pic>
        <p:nvPicPr>
          <p:cNvPr id="15" name="Graphic 14">
            <a:extLst>
              <a:ext uri="{FF2B5EF4-FFF2-40B4-BE49-F238E27FC236}">
                <a16:creationId xmlns:a16="http://schemas.microsoft.com/office/drawing/2014/main" id="{FD34BFB7-E60D-C141-849D-671A388207C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11214" y="2886743"/>
            <a:ext cx="1885071" cy="365760"/>
          </a:xfrm>
          <a:prstGeom prst="rect">
            <a:avLst/>
          </a:prstGeom>
        </p:spPr>
      </p:pic>
      <p:pic>
        <p:nvPicPr>
          <p:cNvPr id="4" name="Graphic 3">
            <a:extLst>
              <a:ext uri="{FF2B5EF4-FFF2-40B4-BE49-F238E27FC236}">
                <a16:creationId xmlns:a16="http://schemas.microsoft.com/office/drawing/2014/main" id="{BC5D54BA-D1F6-3C47-9ADB-C3EA774BC7F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42646" y="2859794"/>
            <a:ext cx="4811151" cy="365760"/>
          </a:xfrm>
          <a:prstGeom prst="rect">
            <a:avLst/>
          </a:prstGeom>
        </p:spPr>
      </p:pic>
      <p:pic>
        <p:nvPicPr>
          <p:cNvPr id="7" name="Graphic 6">
            <a:extLst>
              <a:ext uri="{FF2B5EF4-FFF2-40B4-BE49-F238E27FC236}">
                <a16:creationId xmlns:a16="http://schemas.microsoft.com/office/drawing/2014/main" id="{03B96A8E-F9FB-4B4A-9FFB-FBC1F65C0E6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42646" y="5098603"/>
            <a:ext cx="4811154" cy="694944"/>
          </a:xfrm>
          <a:prstGeom prst="rect">
            <a:avLst/>
          </a:prstGeom>
        </p:spPr>
      </p:pic>
      <p:cxnSp>
        <p:nvCxnSpPr>
          <p:cNvPr id="10" name="Straight Arrow Connector 9">
            <a:extLst>
              <a:ext uri="{FF2B5EF4-FFF2-40B4-BE49-F238E27FC236}">
                <a16:creationId xmlns:a16="http://schemas.microsoft.com/office/drawing/2014/main" id="{AEDBA7B7-9B22-4D48-BDD0-C06FE98FD3F8}"/>
              </a:ext>
            </a:extLst>
          </p:cNvPr>
          <p:cNvCxnSpPr>
            <a:cxnSpLocks/>
          </p:cNvCxnSpPr>
          <p:nvPr/>
        </p:nvCxnSpPr>
        <p:spPr>
          <a:xfrm>
            <a:off x="5746142" y="3069623"/>
            <a:ext cx="627381" cy="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6BF3DC4-ECF1-2949-85FC-7AB04014431D}"/>
              </a:ext>
            </a:extLst>
          </p:cNvPr>
          <p:cNvCxnSpPr>
            <a:cxnSpLocks/>
          </p:cNvCxnSpPr>
          <p:nvPr/>
        </p:nvCxnSpPr>
        <p:spPr>
          <a:xfrm>
            <a:off x="5746142" y="5464363"/>
            <a:ext cx="627381" cy="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42990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645A9-F27B-F043-8A37-3B4AD5890057}"/>
              </a:ext>
            </a:extLst>
          </p:cNvPr>
          <p:cNvSpPr>
            <a:spLocks noGrp="1"/>
          </p:cNvSpPr>
          <p:nvPr>
            <p:ph type="title"/>
          </p:nvPr>
        </p:nvSpPr>
        <p:spPr>
          <a:xfrm>
            <a:off x="713282" y="479480"/>
            <a:ext cx="11478718" cy="1325563"/>
          </a:xfrm>
        </p:spPr>
        <p:txBody>
          <a:bodyPr>
            <a:normAutofit/>
          </a:bodyPr>
          <a:lstStyle/>
          <a:p>
            <a:r>
              <a:rPr lang="en-US" sz="4000" dirty="0"/>
              <a:t>Continuous Normalizing Flows </a:t>
            </a:r>
          </a:p>
        </p:txBody>
      </p:sp>
      <p:pic>
        <p:nvPicPr>
          <p:cNvPr id="6" name="Graphic 5">
            <a:extLst>
              <a:ext uri="{FF2B5EF4-FFF2-40B4-BE49-F238E27FC236}">
                <a16:creationId xmlns:a16="http://schemas.microsoft.com/office/drawing/2014/main" id="{75858DD5-797C-1A43-8018-C2F98D215A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44810" y="2055081"/>
            <a:ext cx="3706368" cy="694944"/>
          </a:xfrm>
          <a:prstGeom prst="rect">
            <a:avLst/>
          </a:prstGeom>
        </p:spPr>
      </p:pic>
      <p:pic>
        <p:nvPicPr>
          <p:cNvPr id="8" name="Graphic 7">
            <a:extLst>
              <a:ext uri="{FF2B5EF4-FFF2-40B4-BE49-F238E27FC236}">
                <a16:creationId xmlns:a16="http://schemas.microsoft.com/office/drawing/2014/main" id="{D2ADECBC-E3F9-0D43-848F-1095F89EC6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44810" y="3580068"/>
            <a:ext cx="5120640" cy="640080"/>
          </a:xfrm>
          <a:prstGeom prst="rect">
            <a:avLst/>
          </a:prstGeom>
        </p:spPr>
      </p:pic>
      <p:pic>
        <p:nvPicPr>
          <p:cNvPr id="15" name="Graphic 14">
            <a:extLst>
              <a:ext uri="{FF2B5EF4-FFF2-40B4-BE49-F238E27FC236}">
                <a16:creationId xmlns:a16="http://schemas.microsoft.com/office/drawing/2014/main" id="{D042D1F3-9646-4B45-8285-6361481DCD8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3282" y="2202686"/>
            <a:ext cx="4811151" cy="365760"/>
          </a:xfrm>
          <a:prstGeom prst="rect">
            <a:avLst/>
          </a:prstGeom>
        </p:spPr>
      </p:pic>
      <p:pic>
        <p:nvPicPr>
          <p:cNvPr id="16" name="Graphic 15">
            <a:extLst>
              <a:ext uri="{FF2B5EF4-FFF2-40B4-BE49-F238E27FC236}">
                <a16:creationId xmlns:a16="http://schemas.microsoft.com/office/drawing/2014/main" id="{119F47BA-E610-6346-A2F3-002243C48ED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3282" y="3525204"/>
            <a:ext cx="4811154" cy="694944"/>
          </a:xfrm>
          <a:prstGeom prst="rect">
            <a:avLst/>
          </a:prstGeom>
        </p:spPr>
      </p:pic>
      <p:cxnSp>
        <p:nvCxnSpPr>
          <p:cNvPr id="17" name="Straight Arrow Connector 16">
            <a:extLst>
              <a:ext uri="{FF2B5EF4-FFF2-40B4-BE49-F238E27FC236}">
                <a16:creationId xmlns:a16="http://schemas.microsoft.com/office/drawing/2014/main" id="{45682342-C466-EE43-94D2-101DB96C2680}"/>
              </a:ext>
            </a:extLst>
          </p:cNvPr>
          <p:cNvCxnSpPr>
            <a:cxnSpLocks/>
          </p:cNvCxnSpPr>
          <p:nvPr/>
        </p:nvCxnSpPr>
        <p:spPr>
          <a:xfrm>
            <a:off x="5774267" y="2385566"/>
            <a:ext cx="627381" cy="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992ADF9-EA7B-604D-8639-07DBAF762AFC}"/>
              </a:ext>
            </a:extLst>
          </p:cNvPr>
          <p:cNvCxnSpPr>
            <a:cxnSpLocks/>
          </p:cNvCxnSpPr>
          <p:nvPr/>
        </p:nvCxnSpPr>
        <p:spPr>
          <a:xfrm>
            <a:off x="5825260" y="3872676"/>
            <a:ext cx="627381" cy="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7932FB8-9349-F146-9EC4-F69A5090BCB0}"/>
              </a:ext>
            </a:extLst>
          </p:cNvPr>
          <p:cNvSpPr txBox="1"/>
          <p:nvPr/>
        </p:nvSpPr>
        <p:spPr>
          <a:xfrm>
            <a:off x="10344635" y="6446335"/>
            <a:ext cx="1847365" cy="369332"/>
          </a:xfrm>
          <a:prstGeom prst="rect">
            <a:avLst/>
          </a:prstGeom>
          <a:noFill/>
        </p:spPr>
        <p:txBody>
          <a:bodyPr wrap="none" rtlCol="0">
            <a:spAutoFit/>
          </a:bodyPr>
          <a:lstStyle/>
          <a:p>
            <a:r>
              <a:rPr lang="en-US" dirty="0"/>
              <a:t>[Chen et al. 2018]</a:t>
            </a:r>
          </a:p>
        </p:txBody>
      </p:sp>
      <p:pic>
        <p:nvPicPr>
          <p:cNvPr id="25" name="Graphic 24">
            <a:extLst>
              <a:ext uri="{FF2B5EF4-FFF2-40B4-BE49-F238E27FC236}">
                <a16:creationId xmlns:a16="http://schemas.microsoft.com/office/drawing/2014/main" id="{D281A5AD-05DD-C547-9C01-E4E7075A967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8171" y="5699599"/>
            <a:ext cx="1779115" cy="367119"/>
          </a:xfrm>
          <a:prstGeom prst="rect">
            <a:avLst/>
          </a:prstGeom>
        </p:spPr>
      </p:pic>
      <p:sp>
        <p:nvSpPr>
          <p:cNvPr id="27" name="TextBox 26">
            <a:extLst>
              <a:ext uri="{FF2B5EF4-FFF2-40B4-BE49-F238E27FC236}">
                <a16:creationId xmlns:a16="http://schemas.microsoft.com/office/drawing/2014/main" id="{187392C0-B597-7547-8DD4-CA55B78B6B31}"/>
              </a:ext>
            </a:extLst>
          </p:cNvPr>
          <p:cNvSpPr txBox="1"/>
          <p:nvPr/>
        </p:nvSpPr>
        <p:spPr>
          <a:xfrm>
            <a:off x="713282" y="5237934"/>
            <a:ext cx="4008008" cy="461665"/>
          </a:xfrm>
          <a:prstGeom prst="rect">
            <a:avLst/>
          </a:prstGeom>
          <a:noFill/>
        </p:spPr>
        <p:txBody>
          <a:bodyPr wrap="square" rtlCol="0">
            <a:spAutoFit/>
          </a:bodyPr>
          <a:lstStyle/>
          <a:p>
            <a:r>
              <a:rPr lang="en-US" sz="2400" dirty="0"/>
              <a:t>Cannot model:</a:t>
            </a:r>
          </a:p>
        </p:txBody>
      </p:sp>
    </p:spTree>
    <p:extLst>
      <p:ext uri="{BB962C8B-B14F-4D97-AF65-F5344CB8AC3E}">
        <p14:creationId xmlns:p14="http://schemas.microsoft.com/office/powerpoint/2010/main" val="1106301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A7867-7686-3E41-99E5-A047ACB6C4DB}"/>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0A98697C-12C2-6546-9C9A-9D3717BC7549}"/>
              </a:ext>
            </a:extLst>
          </p:cNvPr>
          <p:cNvSpPr>
            <a:spLocks noGrp="1"/>
          </p:cNvSpPr>
          <p:nvPr>
            <p:ph type="subTitle" idx="1"/>
          </p:nvPr>
        </p:nvSpPr>
        <p:spPr/>
        <p:txBody>
          <a:bodyPr/>
          <a:lstStyle/>
          <a:p>
            <a:endParaRPr lang="en-US"/>
          </a:p>
        </p:txBody>
      </p:sp>
      <p:pic>
        <p:nvPicPr>
          <p:cNvPr id="5" name="Picture 4" descr="Chart, scatter chart&#10;&#10;Description automatically generated">
            <a:extLst>
              <a:ext uri="{FF2B5EF4-FFF2-40B4-BE49-F238E27FC236}">
                <a16:creationId xmlns:a16="http://schemas.microsoft.com/office/drawing/2014/main" id="{F6B22505-BCF8-3F4D-8A49-214077399041}"/>
              </a:ext>
            </a:extLst>
          </p:cNvPr>
          <p:cNvPicPr>
            <a:picLocks noChangeAspect="1"/>
          </p:cNvPicPr>
          <p:nvPr/>
        </p:nvPicPr>
        <p:blipFill>
          <a:blip r:embed="rId2"/>
          <a:stretch>
            <a:fillRect/>
          </a:stretch>
        </p:blipFill>
        <p:spPr>
          <a:xfrm>
            <a:off x="596071" y="0"/>
            <a:ext cx="10999857" cy="6858000"/>
          </a:xfrm>
          <a:prstGeom prst="rect">
            <a:avLst/>
          </a:prstGeom>
        </p:spPr>
      </p:pic>
    </p:spTree>
    <p:extLst>
      <p:ext uri="{BB962C8B-B14F-4D97-AF65-F5344CB8AC3E}">
        <p14:creationId xmlns:p14="http://schemas.microsoft.com/office/powerpoint/2010/main" val="34909616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DA92-D58C-7B43-AF17-6049834C7BAA}"/>
              </a:ext>
            </a:extLst>
          </p:cNvPr>
          <p:cNvSpPr>
            <a:spLocks noGrp="1"/>
          </p:cNvSpPr>
          <p:nvPr>
            <p:ph type="title"/>
          </p:nvPr>
        </p:nvSpPr>
        <p:spPr/>
        <p:txBody>
          <a:bodyPr/>
          <a:lstStyle/>
          <a:p>
            <a:r>
              <a:rPr lang="en-US" dirty="0"/>
              <a:t>What does this look like?</a:t>
            </a:r>
          </a:p>
        </p:txBody>
      </p:sp>
      <p:pic>
        <p:nvPicPr>
          <p:cNvPr id="5" name="Content Placeholder 4" descr="Diagram&#10;&#10;Description automatically generated">
            <a:extLst>
              <a:ext uri="{FF2B5EF4-FFF2-40B4-BE49-F238E27FC236}">
                <a16:creationId xmlns:a16="http://schemas.microsoft.com/office/drawing/2014/main" id="{B2E6FF32-D507-674E-A669-981028A87B30}"/>
              </a:ext>
            </a:extLst>
          </p:cNvPr>
          <p:cNvPicPr>
            <a:picLocks noGrp="1" noChangeAspect="1"/>
          </p:cNvPicPr>
          <p:nvPr>
            <p:ph idx="1"/>
          </p:nvPr>
        </p:nvPicPr>
        <p:blipFill>
          <a:blip r:embed="rId2"/>
          <a:stretch>
            <a:fillRect/>
          </a:stretch>
        </p:blipFill>
        <p:spPr>
          <a:xfrm>
            <a:off x="740918" y="1718676"/>
            <a:ext cx="5355082" cy="3420647"/>
          </a:xfrm>
        </p:spPr>
      </p:pic>
      <p:pic>
        <p:nvPicPr>
          <p:cNvPr id="6" name="Picture 5" descr="A close up of a logo&#10;&#10;Description automatically generated">
            <a:extLst>
              <a:ext uri="{FF2B5EF4-FFF2-40B4-BE49-F238E27FC236}">
                <a16:creationId xmlns:a16="http://schemas.microsoft.com/office/drawing/2014/main" id="{52033621-499C-6940-AC05-F12526681DD1}"/>
              </a:ext>
            </a:extLst>
          </p:cNvPr>
          <p:cNvPicPr>
            <a:picLocks noChangeAspect="1"/>
          </p:cNvPicPr>
          <p:nvPr/>
        </p:nvPicPr>
        <p:blipFill>
          <a:blip r:embed="rId3"/>
          <a:stretch>
            <a:fillRect/>
          </a:stretch>
        </p:blipFill>
        <p:spPr>
          <a:xfrm>
            <a:off x="6339249" y="1506650"/>
            <a:ext cx="5370860" cy="4670313"/>
          </a:xfrm>
          <a:prstGeom prst="rect">
            <a:avLst/>
          </a:prstGeom>
        </p:spPr>
      </p:pic>
    </p:spTree>
    <p:extLst>
      <p:ext uri="{BB962C8B-B14F-4D97-AF65-F5344CB8AC3E}">
        <p14:creationId xmlns:p14="http://schemas.microsoft.com/office/powerpoint/2010/main" val="31634629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3DC4F-C5F5-9C49-ACB6-3EE1CD62DD94}"/>
              </a:ext>
            </a:extLst>
          </p:cNvPr>
          <p:cNvSpPr>
            <a:spLocks noGrp="1"/>
          </p:cNvSpPr>
          <p:nvPr>
            <p:ph type="title"/>
          </p:nvPr>
        </p:nvSpPr>
        <p:spPr/>
        <p:txBody>
          <a:bodyPr/>
          <a:lstStyle/>
          <a:p>
            <a:r>
              <a:rPr lang="en-US" dirty="0"/>
              <a:t>What does this look like?</a:t>
            </a:r>
          </a:p>
        </p:txBody>
      </p:sp>
      <p:pic>
        <p:nvPicPr>
          <p:cNvPr id="6" name="Picture 5" descr="A close - up of a red leaf&#10;&#10;Description automatically generated with medium confidence">
            <a:extLst>
              <a:ext uri="{FF2B5EF4-FFF2-40B4-BE49-F238E27FC236}">
                <a16:creationId xmlns:a16="http://schemas.microsoft.com/office/drawing/2014/main" id="{50B97714-1C13-1947-850C-049EB4FE4614}"/>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838200" y="1840896"/>
            <a:ext cx="4272206" cy="3944112"/>
          </a:xfrm>
          <a:prstGeom prst="rect">
            <a:avLst/>
          </a:prstGeom>
        </p:spPr>
      </p:pic>
      <p:sp>
        <p:nvSpPr>
          <p:cNvPr id="7" name="Oval 6">
            <a:extLst>
              <a:ext uri="{FF2B5EF4-FFF2-40B4-BE49-F238E27FC236}">
                <a16:creationId xmlns:a16="http://schemas.microsoft.com/office/drawing/2014/main" id="{989917E6-1B89-6D41-BC92-61BD38775635}"/>
              </a:ext>
            </a:extLst>
          </p:cNvPr>
          <p:cNvSpPr/>
          <p:nvPr/>
        </p:nvSpPr>
        <p:spPr>
          <a:xfrm>
            <a:off x="7242048" y="1912144"/>
            <a:ext cx="3803904" cy="3801616"/>
          </a:xfrm>
          <a:prstGeom prst="ellipse">
            <a:avLst/>
          </a:prstGeom>
          <a:gradFill flip="none" rotWithShape="1">
            <a:gsLst>
              <a:gs pos="0">
                <a:schemeClr val="tx1"/>
              </a:gs>
              <a:gs pos="66000">
                <a:schemeClr val="bg1">
                  <a:lumMod val="95000"/>
                </a:schemeClr>
              </a:gs>
              <a:gs pos="32000">
                <a:srgbClr val="808080"/>
              </a:gs>
              <a:gs pos="100000">
                <a:schemeClr val="accent3">
                  <a:lumMod val="20000"/>
                  <a:lumOff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ight Arrow 7">
            <a:extLst>
              <a:ext uri="{FF2B5EF4-FFF2-40B4-BE49-F238E27FC236}">
                <a16:creationId xmlns:a16="http://schemas.microsoft.com/office/drawing/2014/main" id="{AA5A1DDF-A26B-924A-B35A-82020005AB17}"/>
              </a:ext>
            </a:extLst>
          </p:cNvPr>
          <p:cNvSpPr/>
          <p:nvPr/>
        </p:nvSpPr>
        <p:spPr>
          <a:xfrm rot="10800000">
            <a:off x="5608320" y="3237707"/>
            <a:ext cx="1165426" cy="9685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38501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raj" descr="traj">
            <a:hlinkClick r:id="" action="ppaction://media"/>
            <a:extLst>
              <a:ext uri="{FF2B5EF4-FFF2-40B4-BE49-F238E27FC236}">
                <a16:creationId xmlns:a16="http://schemas.microsoft.com/office/drawing/2014/main" id="{D9EEA239-A1F7-444A-B125-A5B271A6247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101906" y="767904"/>
            <a:ext cx="6090094" cy="6090096"/>
          </a:xfrm>
        </p:spPr>
      </p:pic>
      <p:sp>
        <p:nvSpPr>
          <p:cNvPr id="2" name="Title 1">
            <a:extLst>
              <a:ext uri="{FF2B5EF4-FFF2-40B4-BE49-F238E27FC236}">
                <a16:creationId xmlns:a16="http://schemas.microsoft.com/office/drawing/2014/main" id="{7C63DC4F-C5F5-9C49-ACB6-3EE1CD62DD94}"/>
              </a:ext>
            </a:extLst>
          </p:cNvPr>
          <p:cNvSpPr>
            <a:spLocks noGrp="1"/>
          </p:cNvSpPr>
          <p:nvPr>
            <p:ph type="title"/>
          </p:nvPr>
        </p:nvSpPr>
        <p:spPr/>
        <p:txBody>
          <a:bodyPr/>
          <a:lstStyle/>
          <a:p>
            <a:r>
              <a:rPr lang="en-US" dirty="0"/>
              <a:t>What does this look like?</a:t>
            </a:r>
          </a:p>
        </p:txBody>
      </p:sp>
      <p:pic>
        <p:nvPicPr>
          <p:cNvPr id="6" name="Picture 5" descr="A close - up of a red leaf&#10;&#10;Description automatically generated with medium confidence">
            <a:extLst>
              <a:ext uri="{FF2B5EF4-FFF2-40B4-BE49-F238E27FC236}">
                <a16:creationId xmlns:a16="http://schemas.microsoft.com/office/drawing/2014/main" id="{50B97714-1C13-1947-850C-049EB4FE4614}"/>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838200" y="1840896"/>
            <a:ext cx="4272206" cy="3944112"/>
          </a:xfrm>
          <a:prstGeom prst="rect">
            <a:avLst/>
          </a:prstGeom>
        </p:spPr>
      </p:pic>
    </p:spTree>
    <p:extLst>
      <p:ext uri="{BB962C8B-B14F-4D97-AF65-F5344CB8AC3E}">
        <p14:creationId xmlns:p14="http://schemas.microsoft.com/office/powerpoint/2010/main" val="1925992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645A9-F27B-F043-8A37-3B4AD5890057}"/>
              </a:ext>
            </a:extLst>
          </p:cNvPr>
          <p:cNvSpPr>
            <a:spLocks noGrp="1"/>
          </p:cNvSpPr>
          <p:nvPr>
            <p:ph type="title"/>
          </p:nvPr>
        </p:nvSpPr>
        <p:spPr>
          <a:xfrm>
            <a:off x="457200" y="0"/>
            <a:ext cx="11734800" cy="1325563"/>
          </a:xfrm>
        </p:spPr>
        <p:txBody>
          <a:bodyPr>
            <a:normAutofit/>
          </a:bodyPr>
          <a:lstStyle/>
          <a:p>
            <a:r>
              <a:rPr lang="en-US" sz="4000" dirty="0"/>
              <a:t>CNFs create continuous paths </a:t>
            </a:r>
          </a:p>
        </p:txBody>
      </p:sp>
      <p:sp>
        <p:nvSpPr>
          <p:cNvPr id="4" name="TextBox 3">
            <a:extLst>
              <a:ext uri="{FF2B5EF4-FFF2-40B4-BE49-F238E27FC236}">
                <a16:creationId xmlns:a16="http://schemas.microsoft.com/office/drawing/2014/main" id="{4FE91EE7-7520-6B49-B04E-7381EA473064}"/>
              </a:ext>
            </a:extLst>
          </p:cNvPr>
          <p:cNvSpPr txBox="1"/>
          <p:nvPr/>
        </p:nvSpPr>
        <p:spPr>
          <a:xfrm>
            <a:off x="10344635" y="6488668"/>
            <a:ext cx="1847365" cy="369332"/>
          </a:xfrm>
          <a:prstGeom prst="rect">
            <a:avLst/>
          </a:prstGeom>
          <a:noFill/>
        </p:spPr>
        <p:txBody>
          <a:bodyPr wrap="none" rtlCol="0">
            <a:spAutoFit/>
          </a:bodyPr>
          <a:lstStyle/>
          <a:p>
            <a:r>
              <a:rPr lang="en-US" dirty="0"/>
              <a:t>[Chen et al. 2018]</a:t>
            </a:r>
          </a:p>
        </p:txBody>
      </p:sp>
      <p:pic>
        <p:nvPicPr>
          <p:cNvPr id="11" name="Picture 10" descr="A close up of a logo&#10;&#10;Description automatically generated">
            <a:extLst>
              <a:ext uri="{FF2B5EF4-FFF2-40B4-BE49-F238E27FC236}">
                <a16:creationId xmlns:a16="http://schemas.microsoft.com/office/drawing/2014/main" id="{79F7E3F0-7859-1046-9C0A-D98F1B246002}"/>
              </a:ext>
            </a:extLst>
          </p:cNvPr>
          <p:cNvPicPr>
            <a:picLocks noChangeAspect="1"/>
          </p:cNvPicPr>
          <p:nvPr/>
        </p:nvPicPr>
        <p:blipFill>
          <a:blip r:embed="rId3"/>
          <a:stretch>
            <a:fillRect/>
          </a:stretch>
        </p:blipFill>
        <p:spPr>
          <a:xfrm>
            <a:off x="3352800" y="1325563"/>
            <a:ext cx="4685820" cy="4025845"/>
          </a:xfrm>
          <a:prstGeom prst="rect">
            <a:avLst/>
          </a:prstGeom>
        </p:spPr>
      </p:pic>
      <p:sp>
        <p:nvSpPr>
          <p:cNvPr id="12" name="Content Placeholder 2">
            <a:extLst>
              <a:ext uri="{FF2B5EF4-FFF2-40B4-BE49-F238E27FC236}">
                <a16:creationId xmlns:a16="http://schemas.microsoft.com/office/drawing/2014/main" id="{1C5E4A6E-AC03-1840-A2BF-257A615EA6A8}"/>
              </a:ext>
            </a:extLst>
          </p:cNvPr>
          <p:cNvSpPr txBox="1">
            <a:spLocks/>
          </p:cNvSpPr>
          <p:nvPr/>
        </p:nvSpPr>
        <p:spPr>
          <a:xfrm>
            <a:off x="613420" y="5351408"/>
            <a:ext cx="10164580" cy="9004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Creates continuous paths, but they may not be biologically plausible — no restriction on circuitous paths!</a:t>
            </a:r>
          </a:p>
          <a:p>
            <a:endParaRPr lang="en-US" dirty="0"/>
          </a:p>
        </p:txBody>
      </p:sp>
    </p:spTree>
    <p:extLst>
      <p:ext uri="{BB962C8B-B14F-4D97-AF65-F5344CB8AC3E}">
        <p14:creationId xmlns:p14="http://schemas.microsoft.com/office/powerpoint/2010/main" val="12915876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8D4B1-5743-5A48-B59A-E49065887FDB}"/>
              </a:ext>
            </a:extLst>
          </p:cNvPr>
          <p:cNvSpPr>
            <a:spLocks noGrp="1"/>
          </p:cNvSpPr>
          <p:nvPr>
            <p:ph type="title"/>
          </p:nvPr>
        </p:nvSpPr>
        <p:spPr>
          <a:xfrm>
            <a:off x="185057" y="256267"/>
            <a:ext cx="10515600" cy="1325563"/>
          </a:xfrm>
        </p:spPr>
        <p:txBody>
          <a:bodyPr/>
          <a:lstStyle/>
          <a:p>
            <a:r>
              <a:rPr lang="en-US" dirty="0"/>
              <a:t>Obtaining straight paths via regularization </a:t>
            </a:r>
          </a:p>
        </p:txBody>
      </p:sp>
      <p:sp>
        <p:nvSpPr>
          <p:cNvPr id="5" name="TextBox 4">
            <a:extLst>
              <a:ext uri="{FF2B5EF4-FFF2-40B4-BE49-F238E27FC236}">
                <a16:creationId xmlns:a16="http://schemas.microsoft.com/office/drawing/2014/main" id="{698EBEB7-D34C-5848-9155-BA964E5239DE}"/>
              </a:ext>
            </a:extLst>
          </p:cNvPr>
          <p:cNvSpPr txBox="1"/>
          <p:nvPr/>
        </p:nvSpPr>
        <p:spPr>
          <a:xfrm>
            <a:off x="783771" y="5888865"/>
            <a:ext cx="11103429" cy="523220"/>
          </a:xfrm>
          <a:prstGeom prst="rect">
            <a:avLst/>
          </a:prstGeom>
          <a:noFill/>
        </p:spPr>
        <p:txBody>
          <a:bodyPr wrap="square" rtlCol="0">
            <a:spAutoFit/>
          </a:bodyPr>
          <a:lstStyle/>
          <a:p>
            <a:r>
              <a:rPr lang="en-US" sz="2800" b="1" dirty="0"/>
              <a:t>Penalize path energy</a:t>
            </a:r>
            <a:r>
              <a:rPr lang="en-US" sz="2800" dirty="0"/>
              <a:t>: the squared L2-norm of the derivatives  </a:t>
            </a:r>
          </a:p>
        </p:txBody>
      </p:sp>
      <p:pic>
        <p:nvPicPr>
          <p:cNvPr id="7" name="Picture 6" descr="A picture containing clock&#10;&#10;Description automatically generated">
            <a:extLst>
              <a:ext uri="{FF2B5EF4-FFF2-40B4-BE49-F238E27FC236}">
                <a16:creationId xmlns:a16="http://schemas.microsoft.com/office/drawing/2014/main" id="{2A09CAF4-551E-0D4A-806E-F0BC8A9BF279}"/>
              </a:ext>
            </a:extLst>
          </p:cNvPr>
          <p:cNvPicPr>
            <a:picLocks noChangeAspect="1"/>
          </p:cNvPicPr>
          <p:nvPr/>
        </p:nvPicPr>
        <p:blipFill>
          <a:blip r:embed="rId3"/>
          <a:stretch>
            <a:fillRect/>
          </a:stretch>
        </p:blipFill>
        <p:spPr>
          <a:xfrm>
            <a:off x="3629954" y="1721228"/>
            <a:ext cx="5465492" cy="4028238"/>
          </a:xfrm>
          <a:prstGeom prst="rect">
            <a:avLst/>
          </a:prstGeom>
        </p:spPr>
      </p:pic>
    </p:spTree>
    <p:extLst>
      <p:ext uri="{BB962C8B-B14F-4D97-AF65-F5344CB8AC3E}">
        <p14:creationId xmlns:p14="http://schemas.microsoft.com/office/powerpoint/2010/main" val="21039281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5E7F9-2611-2D49-81EA-A3DDA1DBFF6B}"/>
              </a:ext>
            </a:extLst>
          </p:cNvPr>
          <p:cNvSpPr>
            <a:spLocks noGrp="1"/>
          </p:cNvSpPr>
          <p:nvPr>
            <p:ph type="title"/>
          </p:nvPr>
        </p:nvSpPr>
        <p:spPr/>
        <p:txBody>
          <a:bodyPr/>
          <a:lstStyle/>
          <a:p>
            <a:r>
              <a:rPr lang="en-US" dirty="0"/>
              <a:t>Regularized CNF approximates dynamic optimal transport</a:t>
            </a:r>
          </a:p>
        </p:txBody>
      </p:sp>
      <p:pic>
        <p:nvPicPr>
          <p:cNvPr id="9" name="Graphic 8">
            <a:extLst>
              <a:ext uri="{FF2B5EF4-FFF2-40B4-BE49-F238E27FC236}">
                <a16:creationId xmlns:a16="http://schemas.microsoft.com/office/drawing/2014/main" id="{4CF42C4B-7A28-9A4E-8FD1-C927C173CB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8199" y="2523691"/>
            <a:ext cx="10630495" cy="1325563"/>
          </a:xfrm>
          <a:prstGeom prst="rect">
            <a:avLst/>
          </a:prstGeom>
        </p:spPr>
      </p:pic>
      <p:pic>
        <p:nvPicPr>
          <p:cNvPr id="13" name="Graphic 12">
            <a:extLst>
              <a:ext uri="{FF2B5EF4-FFF2-40B4-BE49-F238E27FC236}">
                <a16:creationId xmlns:a16="http://schemas.microsoft.com/office/drawing/2014/main" id="{AE4E770C-3F04-BD41-B378-9E9578DB69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8200" y="4670020"/>
            <a:ext cx="2259626" cy="688648"/>
          </a:xfrm>
          <a:prstGeom prst="rect">
            <a:avLst/>
          </a:prstGeom>
        </p:spPr>
      </p:pic>
      <p:pic>
        <p:nvPicPr>
          <p:cNvPr id="15" name="Graphic 14">
            <a:extLst>
              <a:ext uri="{FF2B5EF4-FFF2-40B4-BE49-F238E27FC236}">
                <a16:creationId xmlns:a16="http://schemas.microsoft.com/office/drawing/2014/main" id="{6E880C70-0E71-7543-A440-8796820CB2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8199" y="5649361"/>
            <a:ext cx="1815884" cy="400110"/>
          </a:xfrm>
          <a:prstGeom prst="rect">
            <a:avLst/>
          </a:prstGeom>
        </p:spPr>
      </p:pic>
      <p:pic>
        <p:nvPicPr>
          <p:cNvPr id="19" name="Graphic 18">
            <a:extLst>
              <a:ext uri="{FF2B5EF4-FFF2-40B4-BE49-F238E27FC236}">
                <a16:creationId xmlns:a16="http://schemas.microsoft.com/office/drawing/2014/main" id="{A79AB246-1B32-A349-BB0E-59A4CD0F80C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73750" y="5649361"/>
            <a:ext cx="1785107" cy="400110"/>
          </a:xfrm>
          <a:prstGeom prst="rect">
            <a:avLst/>
          </a:prstGeom>
        </p:spPr>
      </p:pic>
      <p:sp>
        <p:nvSpPr>
          <p:cNvPr id="21" name="TextBox 20">
            <a:extLst>
              <a:ext uri="{FF2B5EF4-FFF2-40B4-BE49-F238E27FC236}">
                <a16:creationId xmlns:a16="http://schemas.microsoft.com/office/drawing/2014/main" id="{449AD47B-907E-9F41-8774-44F9482FA36C}"/>
              </a:ext>
            </a:extLst>
          </p:cNvPr>
          <p:cNvSpPr txBox="1"/>
          <p:nvPr/>
        </p:nvSpPr>
        <p:spPr>
          <a:xfrm>
            <a:off x="838199" y="4054936"/>
            <a:ext cx="4320658" cy="369332"/>
          </a:xfrm>
          <a:prstGeom prst="rect">
            <a:avLst/>
          </a:prstGeom>
          <a:noFill/>
        </p:spPr>
        <p:txBody>
          <a:bodyPr wrap="square" rtlCol="0">
            <a:spAutoFit/>
          </a:bodyPr>
          <a:lstStyle/>
          <a:p>
            <a:r>
              <a:rPr lang="en-US" dirty="0"/>
              <a:t>Subject to:</a:t>
            </a:r>
          </a:p>
        </p:txBody>
      </p:sp>
      <p:sp>
        <p:nvSpPr>
          <p:cNvPr id="23" name="TextBox 22">
            <a:extLst>
              <a:ext uri="{FF2B5EF4-FFF2-40B4-BE49-F238E27FC236}">
                <a16:creationId xmlns:a16="http://schemas.microsoft.com/office/drawing/2014/main" id="{02BA408E-A293-BC43-9BA5-50B674550DF8}"/>
              </a:ext>
            </a:extLst>
          </p:cNvPr>
          <p:cNvSpPr txBox="1"/>
          <p:nvPr/>
        </p:nvSpPr>
        <p:spPr>
          <a:xfrm>
            <a:off x="773725" y="1971388"/>
            <a:ext cx="4648202" cy="523220"/>
          </a:xfrm>
          <a:prstGeom prst="rect">
            <a:avLst/>
          </a:prstGeom>
          <a:noFill/>
        </p:spPr>
        <p:txBody>
          <a:bodyPr wrap="square" rtlCol="0">
            <a:spAutoFit/>
          </a:bodyPr>
          <a:lstStyle/>
          <a:p>
            <a:r>
              <a:rPr lang="en-US" sz="2800" dirty="0"/>
              <a:t>Dynamic OT:</a:t>
            </a:r>
            <a:endParaRPr lang="en-US" sz="2800" dirty="0">
              <a:solidFill>
                <a:srgbClr val="FF0000"/>
              </a:solidFill>
            </a:endParaRPr>
          </a:p>
        </p:txBody>
      </p:sp>
      <p:sp>
        <p:nvSpPr>
          <p:cNvPr id="3" name="TextBox 2">
            <a:extLst>
              <a:ext uri="{FF2B5EF4-FFF2-40B4-BE49-F238E27FC236}">
                <a16:creationId xmlns:a16="http://schemas.microsoft.com/office/drawing/2014/main" id="{C97F1826-E7BF-134A-8D3F-40DDF2E12A01}"/>
              </a:ext>
            </a:extLst>
          </p:cNvPr>
          <p:cNvSpPr txBox="1"/>
          <p:nvPr/>
        </p:nvSpPr>
        <p:spPr>
          <a:xfrm>
            <a:off x="9515473" y="6480730"/>
            <a:ext cx="2754472" cy="369332"/>
          </a:xfrm>
          <a:prstGeom prst="rect">
            <a:avLst/>
          </a:prstGeom>
          <a:noFill/>
        </p:spPr>
        <p:txBody>
          <a:bodyPr wrap="none" rtlCol="0">
            <a:spAutoFit/>
          </a:bodyPr>
          <a:lstStyle/>
          <a:p>
            <a:r>
              <a:rPr lang="en-US" dirty="0" err="1"/>
              <a:t>Benamou</a:t>
            </a:r>
            <a:r>
              <a:rPr lang="en-US" dirty="0"/>
              <a:t> and </a:t>
            </a:r>
            <a:r>
              <a:rPr lang="en-US" dirty="0" err="1"/>
              <a:t>Brenier</a:t>
            </a:r>
            <a:r>
              <a:rPr lang="en-US" dirty="0"/>
              <a:t> 2000</a:t>
            </a:r>
          </a:p>
        </p:txBody>
      </p:sp>
      <p:pic>
        <p:nvPicPr>
          <p:cNvPr id="10" name="Picture 9" descr="A close up of a logo&#10;&#10;Description automatically generated">
            <a:extLst>
              <a:ext uri="{FF2B5EF4-FFF2-40B4-BE49-F238E27FC236}">
                <a16:creationId xmlns:a16="http://schemas.microsoft.com/office/drawing/2014/main" id="{A25EF1AA-D643-DE4E-901D-24FD7D1C40E8}"/>
              </a:ext>
            </a:extLst>
          </p:cNvPr>
          <p:cNvPicPr>
            <a:picLocks noChangeAspect="1"/>
          </p:cNvPicPr>
          <p:nvPr/>
        </p:nvPicPr>
        <p:blipFill>
          <a:blip r:embed="rId11"/>
          <a:stretch>
            <a:fillRect/>
          </a:stretch>
        </p:blipFill>
        <p:spPr>
          <a:xfrm>
            <a:off x="5389908" y="4268239"/>
            <a:ext cx="2694622" cy="2343150"/>
          </a:xfrm>
          <a:prstGeom prst="rect">
            <a:avLst/>
          </a:prstGeom>
        </p:spPr>
      </p:pic>
      <p:sp>
        <p:nvSpPr>
          <p:cNvPr id="11" name="TextBox 10">
            <a:extLst>
              <a:ext uri="{FF2B5EF4-FFF2-40B4-BE49-F238E27FC236}">
                <a16:creationId xmlns:a16="http://schemas.microsoft.com/office/drawing/2014/main" id="{66F1974D-B8B4-E144-9ECF-78E1D5AFF9A7}"/>
              </a:ext>
            </a:extLst>
          </p:cNvPr>
          <p:cNvSpPr txBox="1"/>
          <p:nvPr/>
        </p:nvSpPr>
        <p:spPr>
          <a:xfrm>
            <a:off x="7112316" y="3849254"/>
            <a:ext cx="261290" cy="615553"/>
          </a:xfrm>
          <a:prstGeom prst="rect">
            <a:avLst/>
          </a:prstGeom>
          <a:noFill/>
        </p:spPr>
        <p:txBody>
          <a:bodyPr wrap="none" lIns="0" tIns="0" rIns="0" bIns="0" rtlCol="0">
            <a:spAutoFit/>
          </a:bodyPr>
          <a:lstStyle/>
          <a:p>
            <a:r>
              <a:rPr lang="en-US" sz="4000" dirty="0"/>
              <a:t>𝜈</a:t>
            </a:r>
          </a:p>
        </p:txBody>
      </p:sp>
      <p:sp>
        <p:nvSpPr>
          <p:cNvPr id="12" name="Rectangle 11">
            <a:extLst>
              <a:ext uri="{FF2B5EF4-FFF2-40B4-BE49-F238E27FC236}">
                <a16:creationId xmlns:a16="http://schemas.microsoft.com/office/drawing/2014/main" id="{319F28B0-D91A-6A4D-B90C-B109211CD894}"/>
              </a:ext>
            </a:extLst>
          </p:cNvPr>
          <p:cNvSpPr/>
          <p:nvPr/>
        </p:nvSpPr>
        <p:spPr>
          <a:xfrm>
            <a:off x="5705149" y="3776510"/>
            <a:ext cx="465192" cy="707886"/>
          </a:xfrm>
          <a:prstGeom prst="rect">
            <a:avLst/>
          </a:prstGeom>
        </p:spPr>
        <p:txBody>
          <a:bodyPr wrap="none">
            <a:spAutoFit/>
          </a:bodyPr>
          <a:lstStyle/>
          <a:p>
            <a:r>
              <a:rPr lang="en-US" sz="4000" dirty="0"/>
              <a:t>𝜇</a:t>
            </a:r>
          </a:p>
        </p:txBody>
      </p:sp>
    </p:spTree>
    <p:extLst>
      <p:ext uri="{BB962C8B-B14F-4D97-AF65-F5344CB8AC3E}">
        <p14:creationId xmlns:p14="http://schemas.microsoft.com/office/powerpoint/2010/main" val="19794788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5E7F9-2611-2D49-81EA-A3DDA1DBFF6B}"/>
              </a:ext>
            </a:extLst>
          </p:cNvPr>
          <p:cNvSpPr>
            <a:spLocks noGrp="1"/>
          </p:cNvSpPr>
          <p:nvPr>
            <p:ph type="title"/>
          </p:nvPr>
        </p:nvSpPr>
        <p:spPr/>
        <p:txBody>
          <a:bodyPr/>
          <a:lstStyle/>
          <a:p>
            <a:r>
              <a:rPr lang="en-US" dirty="0"/>
              <a:t>Regularized CNF approximates dynamic optimal transport</a:t>
            </a:r>
          </a:p>
        </p:txBody>
      </p:sp>
      <p:pic>
        <p:nvPicPr>
          <p:cNvPr id="9" name="Graphic 8">
            <a:extLst>
              <a:ext uri="{FF2B5EF4-FFF2-40B4-BE49-F238E27FC236}">
                <a16:creationId xmlns:a16="http://schemas.microsoft.com/office/drawing/2014/main" id="{4CF42C4B-7A28-9A4E-8FD1-C927C173CB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8199" y="2523691"/>
            <a:ext cx="10630495" cy="1325563"/>
          </a:xfrm>
          <a:prstGeom prst="rect">
            <a:avLst/>
          </a:prstGeom>
        </p:spPr>
      </p:pic>
      <p:pic>
        <p:nvPicPr>
          <p:cNvPr id="13" name="Graphic 12">
            <a:extLst>
              <a:ext uri="{FF2B5EF4-FFF2-40B4-BE49-F238E27FC236}">
                <a16:creationId xmlns:a16="http://schemas.microsoft.com/office/drawing/2014/main" id="{AE4E770C-3F04-BD41-B378-9E9578DB69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8200" y="4670020"/>
            <a:ext cx="2259626" cy="688648"/>
          </a:xfrm>
          <a:prstGeom prst="rect">
            <a:avLst/>
          </a:prstGeom>
        </p:spPr>
      </p:pic>
      <p:pic>
        <p:nvPicPr>
          <p:cNvPr id="15" name="Graphic 14">
            <a:extLst>
              <a:ext uri="{FF2B5EF4-FFF2-40B4-BE49-F238E27FC236}">
                <a16:creationId xmlns:a16="http://schemas.microsoft.com/office/drawing/2014/main" id="{6E880C70-0E71-7543-A440-8796820CB2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8199" y="5649361"/>
            <a:ext cx="1815884" cy="400110"/>
          </a:xfrm>
          <a:prstGeom prst="rect">
            <a:avLst/>
          </a:prstGeom>
        </p:spPr>
      </p:pic>
      <p:pic>
        <p:nvPicPr>
          <p:cNvPr id="19" name="Graphic 18">
            <a:extLst>
              <a:ext uri="{FF2B5EF4-FFF2-40B4-BE49-F238E27FC236}">
                <a16:creationId xmlns:a16="http://schemas.microsoft.com/office/drawing/2014/main" id="{A79AB246-1B32-A349-BB0E-59A4CD0F80C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73750" y="5649361"/>
            <a:ext cx="1785107" cy="400110"/>
          </a:xfrm>
          <a:prstGeom prst="rect">
            <a:avLst/>
          </a:prstGeom>
        </p:spPr>
      </p:pic>
      <p:sp>
        <p:nvSpPr>
          <p:cNvPr id="21" name="TextBox 20">
            <a:extLst>
              <a:ext uri="{FF2B5EF4-FFF2-40B4-BE49-F238E27FC236}">
                <a16:creationId xmlns:a16="http://schemas.microsoft.com/office/drawing/2014/main" id="{449AD47B-907E-9F41-8774-44F9482FA36C}"/>
              </a:ext>
            </a:extLst>
          </p:cNvPr>
          <p:cNvSpPr txBox="1"/>
          <p:nvPr/>
        </p:nvSpPr>
        <p:spPr>
          <a:xfrm>
            <a:off x="838199" y="4054936"/>
            <a:ext cx="4320658" cy="369332"/>
          </a:xfrm>
          <a:prstGeom prst="rect">
            <a:avLst/>
          </a:prstGeom>
          <a:noFill/>
        </p:spPr>
        <p:txBody>
          <a:bodyPr wrap="square" rtlCol="0">
            <a:spAutoFit/>
          </a:bodyPr>
          <a:lstStyle/>
          <a:p>
            <a:r>
              <a:rPr lang="en-US" dirty="0"/>
              <a:t>Subject to:</a:t>
            </a:r>
          </a:p>
        </p:txBody>
      </p:sp>
      <p:sp>
        <p:nvSpPr>
          <p:cNvPr id="22" name="TextBox 21">
            <a:extLst>
              <a:ext uri="{FF2B5EF4-FFF2-40B4-BE49-F238E27FC236}">
                <a16:creationId xmlns:a16="http://schemas.microsoft.com/office/drawing/2014/main" id="{B542AAA3-3057-604D-AA14-29838F8DD499}"/>
              </a:ext>
            </a:extLst>
          </p:cNvPr>
          <p:cNvSpPr txBox="1"/>
          <p:nvPr/>
        </p:nvSpPr>
        <p:spPr>
          <a:xfrm>
            <a:off x="773725" y="1971388"/>
            <a:ext cx="4648202" cy="523220"/>
          </a:xfrm>
          <a:prstGeom prst="rect">
            <a:avLst/>
          </a:prstGeom>
          <a:noFill/>
        </p:spPr>
        <p:txBody>
          <a:bodyPr wrap="square" rtlCol="0">
            <a:spAutoFit/>
          </a:bodyPr>
          <a:lstStyle/>
          <a:p>
            <a:r>
              <a:rPr lang="en-US" sz="2800" dirty="0"/>
              <a:t>Dynamic OT: </a:t>
            </a:r>
            <a:r>
              <a:rPr lang="en-US" sz="2800" dirty="0">
                <a:solidFill>
                  <a:srgbClr val="FF0000"/>
                </a:solidFill>
              </a:rPr>
              <a:t>regularized CNF</a:t>
            </a:r>
          </a:p>
        </p:txBody>
      </p:sp>
      <p:cxnSp>
        <p:nvCxnSpPr>
          <p:cNvPr id="6" name="Straight Connector 5">
            <a:extLst>
              <a:ext uri="{FF2B5EF4-FFF2-40B4-BE49-F238E27FC236}">
                <a16:creationId xmlns:a16="http://schemas.microsoft.com/office/drawing/2014/main" id="{2C75A1F9-D635-EE47-A245-55095A490871}"/>
              </a:ext>
            </a:extLst>
          </p:cNvPr>
          <p:cNvCxnSpPr>
            <a:stCxn id="19" idx="1"/>
            <a:endCxn id="19" idx="3"/>
          </p:cNvCxnSpPr>
          <p:nvPr/>
        </p:nvCxnSpPr>
        <p:spPr>
          <a:xfrm>
            <a:off x="3373750" y="5849416"/>
            <a:ext cx="1785107"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9F7BE69-CC57-554F-81AF-595FE31E7859}"/>
              </a:ext>
            </a:extLst>
          </p:cNvPr>
          <p:cNvCxnSpPr/>
          <p:nvPr/>
        </p:nvCxnSpPr>
        <p:spPr>
          <a:xfrm>
            <a:off x="868976" y="2256158"/>
            <a:ext cx="1785107"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F5ECDC16-1E8B-A34E-BAF5-167FD0069EC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15582" y="3902728"/>
            <a:ext cx="3153112" cy="455450"/>
          </a:xfrm>
          <a:prstGeom prst="rect">
            <a:avLst/>
          </a:prstGeom>
        </p:spPr>
      </p:pic>
      <p:pic>
        <p:nvPicPr>
          <p:cNvPr id="5" name="Picture 4" descr="A close up of a logo&#10;&#10;Description automatically generated">
            <a:extLst>
              <a:ext uri="{FF2B5EF4-FFF2-40B4-BE49-F238E27FC236}">
                <a16:creationId xmlns:a16="http://schemas.microsoft.com/office/drawing/2014/main" id="{CFF975E8-2D1D-0044-BF65-F1FB3002628D}"/>
              </a:ext>
            </a:extLst>
          </p:cNvPr>
          <p:cNvPicPr>
            <a:picLocks noChangeAspect="1"/>
          </p:cNvPicPr>
          <p:nvPr/>
        </p:nvPicPr>
        <p:blipFill>
          <a:blip r:embed="rId13"/>
          <a:stretch>
            <a:fillRect/>
          </a:stretch>
        </p:blipFill>
        <p:spPr>
          <a:xfrm>
            <a:off x="5389908" y="4268239"/>
            <a:ext cx="2694622" cy="2343150"/>
          </a:xfrm>
          <a:prstGeom prst="rect">
            <a:avLst/>
          </a:prstGeom>
        </p:spPr>
      </p:pic>
      <p:sp>
        <p:nvSpPr>
          <p:cNvPr id="7" name="TextBox 6">
            <a:extLst>
              <a:ext uri="{FF2B5EF4-FFF2-40B4-BE49-F238E27FC236}">
                <a16:creationId xmlns:a16="http://schemas.microsoft.com/office/drawing/2014/main" id="{F73DA13B-C2E2-BE4E-80F8-E88FD53744D8}"/>
              </a:ext>
            </a:extLst>
          </p:cNvPr>
          <p:cNvSpPr txBox="1"/>
          <p:nvPr/>
        </p:nvSpPr>
        <p:spPr>
          <a:xfrm>
            <a:off x="7112316" y="3849254"/>
            <a:ext cx="261290" cy="615553"/>
          </a:xfrm>
          <a:prstGeom prst="rect">
            <a:avLst/>
          </a:prstGeom>
          <a:noFill/>
        </p:spPr>
        <p:txBody>
          <a:bodyPr wrap="none" lIns="0" tIns="0" rIns="0" bIns="0" rtlCol="0">
            <a:spAutoFit/>
          </a:bodyPr>
          <a:lstStyle/>
          <a:p>
            <a:r>
              <a:rPr lang="en-US" sz="4000" dirty="0"/>
              <a:t>𝜈</a:t>
            </a:r>
          </a:p>
        </p:txBody>
      </p:sp>
      <p:sp>
        <p:nvSpPr>
          <p:cNvPr id="8" name="Rectangle 7">
            <a:extLst>
              <a:ext uri="{FF2B5EF4-FFF2-40B4-BE49-F238E27FC236}">
                <a16:creationId xmlns:a16="http://schemas.microsoft.com/office/drawing/2014/main" id="{91777CC1-16D1-734C-9A46-15116F21B8B8}"/>
              </a:ext>
            </a:extLst>
          </p:cNvPr>
          <p:cNvSpPr/>
          <p:nvPr/>
        </p:nvSpPr>
        <p:spPr>
          <a:xfrm>
            <a:off x="5705149" y="3776510"/>
            <a:ext cx="465192" cy="707886"/>
          </a:xfrm>
          <a:prstGeom prst="rect">
            <a:avLst/>
          </a:prstGeom>
        </p:spPr>
        <p:txBody>
          <a:bodyPr wrap="none">
            <a:spAutoFit/>
          </a:bodyPr>
          <a:lstStyle/>
          <a:p>
            <a:r>
              <a:rPr lang="en-US" sz="4000" dirty="0"/>
              <a:t>𝜇</a:t>
            </a:r>
          </a:p>
        </p:txBody>
      </p:sp>
    </p:spTree>
    <p:extLst>
      <p:ext uri="{BB962C8B-B14F-4D97-AF65-F5344CB8AC3E}">
        <p14:creationId xmlns:p14="http://schemas.microsoft.com/office/powerpoint/2010/main" val="3290383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3237C-C526-CD44-9A19-FDF07D64E5F0}"/>
              </a:ext>
            </a:extLst>
          </p:cNvPr>
          <p:cNvSpPr>
            <a:spLocks noGrp="1"/>
          </p:cNvSpPr>
          <p:nvPr>
            <p:ph type="title"/>
          </p:nvPr>
        </p:nvSpPr>
        <p:spPr>
          <a:xfrm>
            <a:off x="388496" y="200233"/>
            <a:ext cx="10515600" cy="1325563"/>
          </a:xfrm>
        </p:spPr>
        <p:txBody>
          <a:bodyPr/>
          <a:lstStyle/>
          <a:p>
            <a:r>
              <a:rPr lang="en-US" dirty="0"/>
              <a:t>CNFs model Dynamic Optimal Transport </a:t>
            </a:r>
          </a:p>
        </p:txBody>
      </p:sp>
      <p:pic>
        <p:nvPicPr>
          <p:cNvPr id="7" name="Picture 6" descr="A close up of a piece of paper&#10;&#10;Description automatically generated">
            <a:extLst>
              <a:ext uri="{FF2B5EF4-FFF2-40B4-BE49-F238E27FC236}">
                <a16:creationId xmlns:a16="http://schemas.microsoft.com/office/drawing/2014/main" id="{06C57D54-89CA-0C42-B488-7BABC045C658}"/>
              </a:ext>
            </a:extLst>
          </p:cNvPr>
          <p:cNvPicPr>
            <a:picLocks noChangeAspect="1"/>
          </p:cNvPicPr>
          <p:nvPr/>
        </p:nvPicPr>
        <p:blipFill>
          <a:blip r:embed="rId3"/>
          <a:stretch>
            <a:fillRect/>
          </a:stretch>
        </p:blipFill>
        <p:spPr>
          <a:xfrm>
            <a:off x="1157915" y="1325563"/>
            <a:ext cx="9876169" cy="5332204"/>
          </a:xfrm>
          <a:prstGeom prst="rect">
            <a:avLst/>
          </a:prstGeom>
        </p:spPr>
      </p:pic>
    </p:spTree>
    <p:extLst>
      <p:ext uri="{BB962C8B-B14F-4D97-AF65-F5344CB8AC3E}">
        <p14:creationId xmlns:p14="http://schemas.microsoft.com/office/powerpoint/2010/main" val="23221564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B8134-7E3B-DA40-A841-4531EDDFED73}"/>
              </a:ext>
            </a:extLst>
          </p:cNvPr>
          <p:cNvSpPr>
            <a:spLocks noGrp="1"/>
          </p:cNvSpPr>
          <p:nvPr>
            <p:ph type="title"/>
          </p:nvPr>
        </p:nvSpPr>
        <p:spPr/>
        <p:txBody>
          <a:bodyPr/>
          <a:lstStyle/>
          <a:p>
            <a:r>
              <a:rPr lang="en-US" dirty="0"/>
              <a:t>Inferring Continuous Flow in Static Snapshots</a:t>
            </a:r>
          </a:p>
        </p:txBody>
      </p:sp>
      <p:pic>
        <p:nvPicPr>
          <p:cNvPr id="4" name="Picture 3">
            <a:extLst>
              <a:ext uri="{FF2B5EF4-FFF2-40B4-BE49-F238E27FC236}">
                <a16:creationId xmlns:a16="http://schemas.microsoft.com/office/drawing/2014/main" id="{38E8AEA5-9271-1444-9D03-A8E583B9CACB}"/>
              </a:ext>
            </a:extLst>
          </p:cNvPr>
          <p:cNvPicPr>
            <a:picLocks noChangeAspect="1"/>
          </p:cNvPicPr>
          <p:nvPr/>
        </p:nvPicPr>
        <p:blipFill>
          <a:blip r:embed="rId3"/>
          <a:stretch>
            <a:fillRect/>
          </a:stretch>
        </p:blipFill>
        <p:spPr>
          <a:xfrm>
            <a:off x="841248" y="1286256"/>
            <a:ext cx="5486400" cy="5486400"/>
          </a:xfrm>
          <a:prstGeom prst="rect">
            <a:avLst/>
          </a:prstGeom>
        </p:spPr>
      </p:pic>
      <p:pic>
        <p:nvPicPr>
          <p:cNvPr id="5" name="Picture 4">
            <a:extLst>
              <a:ext uri="{FF2B5EF4-FFF2-40B4-BE49-F238E27FC236}">
                <a16:creationId xmlns:a16="http://schemas.microsoft.com/office/drawing/2014/main" id="{74E33969-3A17-0D42-8E3E-BFF89337120B}"/>
              </a:ext>
            </a:extLst>
          </p:cNvPr>
          <p:cNvPicPr>
            <a:picLocks noChangeAspect="1"/>
          </p:cNvPicPr>
          <p:nvPr/>
        </p:nvPicPr>
        <p:blipFill>
          <a:blip r:embed="rId4"/>
          <a:stretch>
            <a:fillRect/>
          </a:stretch>
        </p:blipFill>
        <p:spPr>
          <a:xfrm>
            <a:off x="844296" y="1286256"/>
            <a:ext cx="5486400" cy="5486400"/>
          </a:xfrm>
          <a:prstGeom prst="rect">
            <a:avLst/>
          </a:prstGeom>
        </p:spPr>
      </p:pic>
      <p:pic>
        <p:nvPicPr>
          <p:cNvPr id="6" name="Picture 5">
            <a:extLst>
              <a:ext uri="{FF2B5EF4-FFF2-40B4-BE49-F238E27FC236}">
                <a16:creationId xmlns:a16="http://schemas.microsoft.com/office/drawing/2014/main" id="{E7E8BA8B-2543-F343-A4F0-0E8C6EF3176A}"/>
              </a:ext>
            </a:extLst>
          </p:cNvPr>
          <p:cNvPicPr>
            <a:picLocks noChangeAspect="1"/>
          </p:cNvPicPr>
          <p:nvPr/>
        </p:nvPicPr>
        <p:blipFill>
          <a:blip r:embed="rId5"/>
          <a:stretch>
            <a:fillRect/>
          </a:stretch>
        </p:blipFill>
        <p:spPr>
          <a:xfrm>
            <a:off x="838200" y="1286256"/>
            <a:ext cx="5486400" cy="5486400"/>
          </a:xfrm>
          <a:prstGeom prst="rect">
            <a:avLst/>
          </a:prstGeom>
        </p:spPr>
      </p:pic>
      <p:pic>
        <p:nvPicPr>
          <p:cNvPr id="7" name="Picture 6">
            <a:extLst>
              <a:ext uri="{FF2B5EF4-FFF2-40B4-BE49-F238E27FC236}">
                <a16:creationId xmlns:a16="http://schemas.microsoft.com/office/drawing/2014/main" id="{849FA2D8-AA6F-2841-814C-FE05A8F905C7}"/>
              </a:ext>
            </a:extLst>
          </p:cNvPr>
          <p:cNvPicPr>
            <a:picLocks noChangeAspect="1"/>
          </p:cNvPicPr>
          <p:nvPr/>
        </p:nvPicPr>
        <p:blipFill>
          <a:blip r:embed="rId6"/>
          <a:stretch>
            <a:fillRect/>
          </a:stretch>
        </p:blipFill>
        <p:spPr>
          <a:xfrm>
            <a:off x="841248" y="1286256"/>
            <a:ext cx="5486400" cy="5486400"/>
          </a:xfrm>
          <a:prstGeom prst="rect">
            <a:avLst/>
          </a:prstGeom>
        </p:spPr>
      </p:pic>
      <p:pic>
        <p:nvPicPr>
          <p:cNvPr id="8" name="Picture 7">
            <a:extLst>
              <a:ext uri="{FF2B5EF4-FFF2-40B4-BE49-F238E27FC236}">
                <a16:creationId xmlns:a16="http://schemas.microsoft.com/office/drawing/2014/main" id="{34828A62-32E9-9E41-8549-1381D69E39BD}"/>
              </a:ext>
            </a:extLst>
          </p:cNvPr>
          <p:cNvPicPr>
            <a:picLocks noChangeAspect="1"/>
          </p:cNvPicPr>
          <p:nvPr/>
        </p:nvPicPr>
        <p:blipFill>
          <a:blip r:embed="rId7"/>
          <a:stretch>
            <a:fillRect/>
          </a:stretch>
        </p:blipFill>
        <p:spPr>
          <a:xfrm>
            <a:off x="841248" y="1286256"/>
            <a:ext cx="5486400" cy="5486400"/>
          </a:xfrm>
          <a:prstGeom prst="rect">
            <a:avLst/>
          </a:prstGeom>
        </p:spPr>
      </p:pic>
    </p:spTree>
    <p:extLst>
      <p:ext uri="{BB962C8B-B14F-4D97-AF65-F5344CB8AC3E}">
        <p14:creationId xmlns:p14="http://schemas.microsoft.com/office/powerpoint/2010/main" val="13507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400B6-F396-734A-AADB-ECB409865B1B}"/>
              </a:ext>
            </a:extLst>
          </p:cNvPr>
          <p:cNvSpPr>
            <a:spLocks noGrp="1"/>
          </p:cNvSpPr>
          <p:nvPr>
            <p:ph type="title"/>
          </p:nvPr>
        </p:nvSpPr>
        <p:spPr/>
        <p:txBody>
          <a:bodyPr/>
          <a:lstStyle/>
          <a:p>
            <a:r>
              <a:rPr lang="en-US" dirty="0"/>
              <a:t>Inferring Continuous Flow in Static Snapshots</a:t>
            </a:r>
          </a:p>
        </p:txBody>
      </p:sp>
      <p:sp>
        <p:nvSpPr>
          <p:cNvPr id="3" name="Content Placeholder 2">
            <a:extLst>
              <a:ext uri="{FF2B5EF4-FFF2-40B4-BE49-F238E27FC236}">
                <a16:creationId xmlns:a16="http://schemas.microsoft.com/office/drawing/2014/main" id="{ED25E8D6-054C-DE4D-8591-A86D61F043DE}"/>
              </a:ext>
            </a:extLst>
          </p:cNvPr>
          <p:cNvSpPr>
            <a:spLocks noGrp="1"/>
          </p:cNvSpPr>
          <p:nvPr>
            <p:ph idx="1"/>
          </p:nvPr>
        </p:nvSpPr>
        <p:spPr/>
        <p:txBody>
          <a:bodyPr/>
          <a:lstStyle/>
          <a:p>
            <a:endParaRPr lang="en-US"/>
          </a:p>
        </p:txBody>
      </p:sp>
      <p:pic>
        <p:nvPicPr>
          <p:cNvPr id="4" name="Online Media 2" descr="traj">
            <a:hlinkClick r:id="" action="ppaction://media"/>
            <a:extLst>
              <a:ext uri="{FF2B5EF4-FFF2-40B4-BE49-F238E27FC236}">
                <a16:creationId xmlns:a16="http://schemas.microsoft.com/office/drawing/2014/main" id="{7B8E680F-162F-664B-8822-87A666DD077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423920" y="1825625"/>
            <a:ext cx="4210254" cy="4210255"/>
          </a:xfrm>
          <a:prstGeom prst="rect">
            <a:avLst/>
          </a:prstGeom>
        </p:spPr>
      </p:pic>
      <p:pic>
        <p:nvPicPr>
          <p:cNvPr id="5" name="Picture 4">
            <a:extLst>
              <a:ext uri="{FF2B5EF4-FFF2-40B4-BE49-F238E27FC236}">
                <a16:creationId xmlns:a16="http://schemas.microsoft.com/office/drawing/2014/main" id="{8287CD3D-41CC-8745-BE09-583108F9E740}"/>
              </a:ext>
            </a:extLst>
          </p:cNvPr>
          <p:cNvPicPr>
            <a:picLocks noChangeAspect="1"/>
          </p:cNvPicPr>
          <p:nvPr/>
        </p:nvPicPr>
        <p:blipFill>
          <a:blip r:embed="rId5"/>
          <a:stretch>
            <a:fillRect/>
          </a:stretch>
        </p:blipFill>
        <p:spPr>
          <a:xfrm>
            <a:off x="841248" y="1286256"/>
            <a:ext cx="5486400" cy="5486400"/>
          </a:xfrm>
          <a:prstGeom prst="rect">
            <a:avLst/>
          </a:prstGeom>
        </p:spPr>
      </p:pic>
    </p:spTree>
    <p:extLst>
      <p:ext uri="{BB962C8B-B14F-4D97-AF65-F5344CB8AC3E}">
        <p14:creationId xmlns:p14="http://schemas.microsoft.com/office/powerpoint/2010/main" val="871111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0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video>
              <p:cMediaNode vol="80000">
                <p:cTn id="16"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6D68B-ABC7-4449-A004-8435E2B0E8D1}"/>
              </a:ext>
            </a:extLst>
          </p:cNvPr>
          <p:cNvSpPr>
            <a:spLocks noGrp="1"/>
          </p:cNvSpPr>
          <p:nvPr>
            <p:ph type="title"/>
          </p:nvPr>
        </p:nvSpPr>
        <p:spPr/>
        <p:txBody>
          <a:bodyPr/>
          <a:lstStyle/>
          <a:p>
            <a:r>
              <a:rPr lang="en-US" dirty="0"/>
              <a:t>Motivation</a:t>
            </a:r>
          </a:p>
        </p:txBody>
      </p:sp>
      <p:pic>
        <p:nvPicPr>
          <p:cNvPr id="7" name="Picture 6" descr="Chart, bubble chart&#10;&#10;Description automatically generated">
            <a:extLst>
              <a:ext uri="{FF2B5EF4-FFF2-40B4-BE49-F238E27FC236}">
                <a16:creationId xmlns:a16="http://schemas.microsoft.com/office/drawing/2014/main" id="{52DB7C89-4DAB-384E-9234-309EA484A5EB}"/>
              </a:ext>
            </a:extLst>
          </p:cNvPr>
          <p:cNvPicPr>
            <a:picLocks noChangeAspect="1"/>
          </p:cNvPicPr>
          <p:nvPr/>
        </p:nvPicPr>
        <p:blipFill>
          <a:blip r:embed="rId3"/>
          <a:stretch>
            <a:fillRect/>
          </a:stretch>
        </p:blipFill>
        <p:spPr>
          <a:xfrm>
            <a:off x="1124753" y="1801610"/>
            <a:ext cx="1482375" cy="3254779"/>
          </a:xfrm>
          <a:prstGeom prst="rect">
            <a:avLst/>
          </a:prstGeom>
        </p:spPr>
      </p:pic>
      <p:pic>
        <p:nvPicPr>
          <p:cNvPr id="13" name="Picture 12">
            <a:extLst>
              <a:ext uri="{FF2B5EF4-FFF2-40B4-BE49-F238E27FC236}">
                <a16:creationId xmlns:a16="http://schemas.microsoft.com/office/drawing/2014/main" id="{25343F12-46A2-2347-8F96-D63CFB4D7918}"/>
              </a:ext>
            </a:extLst>
          </p:cNvPr>
          <p:cNvPicPr>
            <a:picLocks noChangeAspect="1"/>
          </p:cNvPicPr>
          <p:nvPr/>
        </p:nvPicPr>
        <p:blipFill>
          <a:blip r:embed="rId4"/>
          <a:stretch>
            <a:fillRect/>
          </a:stretch>
        </p:blipFill>
        <p:spPr>
          <a:xfrm>
            <a:off x="137414" y="2044728"/>
            <a:ext cx="520954" cy="2936286"/>
          </a:xfrm>
          <a:prstGeom prst="rect">
            <a:avLst/>
          </a:prstGeom>
        </p:spPr>
      </p:pic>
    </p:spTree>
    <p:extLst>
      <p:ext uri="{BB962C8B-B14F-4D97-AF65-F5344CB8AC3E}">
        <p14:creationId xmlns:p14="http://schemas.microsoft.com/office/powerpoint/2010/main" val="39050344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78B9A-9832-9D4E-A587-E1C9D12E9865}"/>
              </a:ext>
            </a:extLst>
          </p:cNvPr>
          <p:cNvSpPr>
            <a:spLocks noGrp="1"/>
          </p:cNvSpPr>
          <p:nvPr>
            <p:ph type="title"/>
          </p:nvPr>
        </p:nvSpPr>
        <p:spPr>
          <a:xfrm>
            <a:off x="745671" y="431930"/>
            <a:ext cx="10700657" cy="1325563"/>
          </a:xfrm>
        </p:spPr>
        <p:txBody>
          <a:bodyPr>
            <a:normAutofit/>
          </a:bodyPr>
          <a:lstStyle/>
          <a:p>
            <a:r>
              <a:rPr lang="en-US" sz="4800" dirty="0"/>
              <a:t>Additional properties of cells </a:t>
            </a:r>
          </a:p>
        </p:txBody>
      </p:sp>
      <p:sp>
        <p:nvSpPr>
          <p:cNvPr id="4" name="Content Placeholder 3">
            <a:extLst>
              <a:ext uri="{FF2B5EF4-FFF2-40B4-BE49-F238E27FC236}">
                <a16:creationId xmlns:a16="http://schemas.microsoft.com/office/drawing/2014/main" id="{FB0C729B-073A-B144-B3CA-3E445C8D7BC7}"/>
              </a:ext>
            </a:extLst>
          </p:cNvPr>
          <p:cNvSpPr>
            <a:spLocks noGrp="1"/>
          </p:cNvSpPr>
          <p:nvPr>
            <p:ph sz="half" idx="2"/>
          </p:nvPr>
        </p:nvSpPr>
        <p:spPr>
          <a:xfrm>
            <a:off x="1317170" y="1847396"/>
            <a:ext cx="10265229" cy="4351338"/>
          </a:xfrm>
        </p:spPr>
        <p:txBody>
          <a:bodyPr>
            <a:normAutofit/>
          </a:bodyPr>
          <a:lstStyle/>
          <a:p>
            <a:pPr marL="514350" indent="-514350">
              <a:buAutoNum type="arabicPeriod"/>
            </a:pPr>
            <a:r>
              <a:rPr lang="en-US" dirty="0"/>
              <a:t>Cells are not simply transported from one timepoint to another, </a:t>
            </a:r>
            <a:r>
              <a:rPr lang="en-US" b="1" i="1" dirty="0"/>
              <a:t>they cells divide and die.</a:t>
            </a:r>
          </a:p>
          <a:p>
            <a:pPr marL="514350" indent="-514350">
              <a:buAutoNum type="arabicPeriod"/>
            </a:pPr>
            <a:r>
              <a:rPr lang="en-US" dirty="0"/>
              <a:t>Cells cannot travel in straight paths through Euclidean space in terms of measured dimensions, </a:t>
            </a:r>
            <a:r>
              <a:rPr lang="en-US" b="1" i="1" dirty="0"/>
              <a:t>cells only travel along a cellular manifold.</a:t>
            </a:r>
          </a:p>
          <a:p>
            <a:pPr marL="514350" indent="-514350">
              <a:buAutoNum type="arabicPeriod"/>
            </a:pPr>
            <a:r>
              <a:rPr lang="en-US" dirty="0"/>
              <a:t>Though cells are destroyed when measured, we can estimate their direction of transition-based </a:t>
            </a:r>
            <a:r>
              <a:rPr lang="en-US" b="1" i="1" dirty="0"/>
              <a:t>RNA velocity</a:t>
            </a:r>
          </a:p>
        </p:txBody>
      </p:sp>
    </p:spTree>
    <p:extLst>
      <p:ext uri="{BB962C8B-B14F-4D97-AF65-F5344CB8AC3E}">
        <p14:creationId xmlns:p14="http://schemas.microsoft.com/office/powerpoint/2010/main" val="30243975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B194D-7A66-814F-8387-3F02B20A20D7}"/>
              </a:ext>
            </a:extLst>
          </p:cNvPr>
          <p:cNvSpPr>
            <a:spLocks noGrp="1"/>
          </p:cNvSpPr>
          <p:nvPr>
            <p:ph type="title"/>
          </p:nvPr>
        </p:nvSpPr>
        <p:spPr/>
        <p:txBody>
          <a:bodyPr/>
          <a:lstStyle/>
          <a:p>
            <a:r>
              <a:rPr lang="en-US" dirty="0"/>
              <a:t>Cell Death and Growth</a:t>
            </a:r>
          </a:p>
        </p:txBody>
      </p:sp>
      <p:pic>
        <p:nvPicPr>
          <p:cNvPr id="3" name="Picture 2">
            <a:extLst>
              <a:ext uri="{FF2B5EF4-FFF2-40B4-BE49-F238E27FC236}">
                <a16:creationId xmlns:a16="http://schemas.microsoft.com/office/drawing/2014/main" id="{A193AA30-3E7E-5A48-A5B7-A3E5D26640B4}"/>
              </a:ext>
            </a:extLst>
          </p:cNvPr>
          <p:cNvPicPr>
            <a:picLocks noChangeAspect="1"/>
          </p:cNvPicPr>
          <p:nvPr/>
        </p:nvPicPr>
        <p:blipFill>
          <a:blip r:embed="rId3"/>
          <a:stretch>
            <a:fillRect/>
          </a:stretch>
        </p:blipFill>
        <p:spPr>
          <a:xfrm>
            <a:off x="7052960" y="1690688"/>
            <a:ext cx="3283144" cy="4354286"/>
          </a:xfrm>
          <a:prstGeom prst="rect">
            <a:avLst/>
          </a:prstGeom>
        </p:spPr>
      </p:pic>
      <p:sp>
        <p:nvSpPr>
          <p:cNvPr id="7" name="Content Placeholder 3">
            <a:extLst>
              <a:ext uri="{FF2B5EF4-FFF2-40B4-BE49-F238E27FC236}">
                <a16:creationId xmlns:a16="http://schemas.microsoft.com/office/drawing/2014/main" id="{FDD23D7E-10EF-C24C-945D-3FAABB833CE7}"/>
              </a:ext>
            </a:extLst>
          </p:cNvPr>
          <p:cNvSpPr txBox="1">
            <a:spLocks/>
          </p:cNvSpPr>
          <p:nvPr/>
        </p:nvSpPr>
        <p:spPr>
          <a:xfrm>
            <a:off x="1317171" y="1847396"/>
            <a:ext cx="4996544"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Allowing unbalanced transport can let cells “die” instead of moving them to implausible locations </a:t>
            </a:r>
          </a:p>
          <a:p>
            <a:r>
              <a:rPr lang="en-US" dirty="0"/>
              <a:t>Unbalanced transport hard to achieve dynamically</a:t>
            </a:r>
          </a:p>
          <a:p>
            <a:r>
              <a:rPr lang="en-US" dirty="0"/>
              <a:t>We use discrete optimal transport to assign growth and death rates </a:t>
            </a:r>
          </a:p>
        </p:txBody>
      </p:sp>
      <p:sp>
        <p:nvSpPr>
          <p:cNvPr id="4" name="TextBox 3">
            <a:extLst>
              <a:ext uri="{FF2B5EF4-FFF2-40B4-BE49-F238E27FC236}">
                <a16:creationId xmlns:a16="http://schemas.microsoft.com/office/drawing/2014/main" id="{ABD6C6C9-0F2F-1B49-9139-CE66B9061202}"/>
              </a:ext>
            </a:extLst>
          </p:cNvPr>
          <p:cNvSpPr txBox="1"/>
          <p:nvPr/>
        </p:nvSpPr>
        <p:spPr>
          <a:xfrm>
            <a:off x="10013576" y="6499412"/>
            <a:ext cx="2178424" cy="369332"/>
          </a:xfrm>
          <a:prstGeom prst="rect">
            <a:avLst/>
          </a:prstGeom>
          <a:noFill/>
        </p:spPr>
        <p:txBody>
          <a:bodyPr wrap="square" rtlCol="0">
            <a:spAutoFit/>
          </a:bodyPr>
          <a:lstStyle/>
          <a:p>
            <a:pPr algn="r"/>
            <a:r>
              <a:rPr lang="en-US" dirty="0" err="1"/>
              <a:t>Liero</a:t>
            </a:r>
            <a:r>
              <a:rPr lang="en-US" dirty="0"/>
              <a:t> et al. 2018</a:t>
            </a:r>
          </a:p>
        </p:txBody>
      </p:sp>
    </p:spTree>
    <p:extLst>
      <p:ext uri="{BB962C8B-B14F-4D97-AF65-F5344CB8AC3E}">
        <p14:creationId xmlns:p14="http://schemas.microsoft.com/office/powerpoint/2010/main" val="30103414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F3B62-3E3B-054C-B499-297CDF52BC7B}"/>
              </a:ext>
            </a:extLst>
          </p:cNvPr>
          <p:cNvSpPr>
            <a:spLocks noGrp="1"/>
          </p:cNvSpPr>
          <p:nvPr>
            <p:ph type="title"/>
          </p:nvPr>
        </p:nvSpPr>
        <p:spPr/>
        <p:txBody>
          <a:bodyPr/>
          <a:lstStyle/>
          <a:p>
            <a:r>
              <a:rPr lang="en-US" dirty="0"/>
              <a:t>Cellular Manifolds </a:t>
            </a:r>
          </a:p>
        </p:txBody>
      </p:sp>
      <p:pic>
        <p:nvPicPr>
          <p:cNvPr id="4" name="Picture 3">
            <a:extLst>
              <a:ext uri="{FF2B5EF4-FFF2-40B4-BE49-F238E27FC236}">
                <a16:creationId xmlns:a16="http://schemas.microsoft.com/office/drawing/2014/main" id="{1EB2FD80-ACE4-A441-8743-E02DFF007515}"/>
              </a:ext>
            </a:extLst>
          </p:cNvPr>
          <p:cNvPicPr>
            <a:picLocks noChangeAspect="1"/>
          </p:cNvPicPr>
          <p:nvPr/>
        </p:nvPicPr>
        <p:blipFill>
          <a:blip r:embed="rId3"/>
          <a:stretch>
            <a:fillRect/>
          </a:stretch>
        </p:blipFill>
        <p:spPr>
          <a:xfrm>
            <a:off x="261257" y="1639662"/>
            <a:ext cx="4963886" cy="4963886"/>
          </a:xfrm>
          <a:prstGeom prst="rect">
            <a:avLst/>
          </a:prstGeom>
        </p:spPr>
      </p:pic>
      <p:cxnSp>
        <p:nvCxnSpPr>
          <p:cNvPr id="8" name="Straight Arrow Connector 7">
            <a:extLst>
              <a:ext uri="{FF2B5EF4-FFF2-40B4-BE49-F238E27FC236}">
                <a16:creationId xmlns:a16="http://schemas.microsoft.com/office/drawing/2014/main" id="{27E88BA2-859D-7445-BB9B-9388101CEACB}"/>
              </a:ext>
            </a:extLst>
          </p:cNvPr>
          <p:cNvCxnSpPr/>
          <p:nvPr/>
        </p:nvCxnSpPr>
        <p:spPr>
          <a:xfrm>
            <a:off x="1371600" y="2648631"/>
            <a:ext cx="3004457" cy="4789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82D44F3-E2AA-A84B-8555-5CEF9650A82C}"/>
              </a:ext>
            </a:extLst>
          </p:cNvPr>
          <p:cNvSpPr txBox="1"/>
          <p:nvPr/>
        </p:nvSpPr>
        <p:spPr>
          <a:xfrm rot="605802">
            <a:off x="1741714" y="2343831"/>
            <a:ext cx="1801583" cy="369332"/>
          </a:xfrm>
          <a:prstGeom prst="rect">
            <a:avLst/>
          </a:prstGeom>
          <a:noFill/>
        </p:spPr>
        <p:txBody>
          <a:bodyPr wrap="none" rtlCol="0">
            <a:spAutoFit/>
          </a:bodyPr>
          <a:lstStyle/>
          <a:p>
            <a:r>
              <a:rPr lang="en-US" dirty="0"/>
              <a:t>Implausible path </a:t>
            </a:r>
          </a:p>
        </p:txBody>
      </p:sp>
      <p:sp>
        <p:nvSpPr>
          <p:cNvPr id="10" name="TextBox 9">
            <a:extLst>
              <a:ext uri="{FF2B5EF4-FFF2-40B4-BE49-F238E27FC236}">
                <a16:creationId xmlns:a16="http://schemas.microsoft.com/office/drawing/2014/main" id="{D300F8BF-63DF-0649-971B-067E55EA3204}"/>
              </a:ext>
            </a:extLst>
          </p:cNvPr>
          <p:cNvSpPr txBox="1"/>
          <p:nvPr/>
        </p:nvSpPr>
        <p:spPr>
          <a:xfrm>
            <a:off x="5660572" y="2919247"/>
            <a:ext cx="5693228" cy="1938992"/>
          </a:xfrm>
          <a:prstGeom prst="rect">
            <a:avLst/>
          </a:prstGeom>
          <a:noFill/>
        </p:spPr>
        <p:txBody>
          <a:bodyPr wrap="square" rtlCol="0">
            <a:spAutoFit/>
          </a:bodyPr>
          <a:lstStyle/>
          <a:p>
            <a:r>
              <a:rPr lang="en-US" sz="2400" dirty="0"/>
              <a:t>Cells have to transition through allowable parts of the state space  </a:t>
            </a:r>
          </a:p>
          <a:p>
            <a:endParaRPr lang="en-US" sz="2400" dirty="0"/>
          </a:p>
          <a:p>
            <a:r>
              <a:rPr lang="en-US" sz="2400" dirty="0"/>
              <a:t>Enforce this with a density penalty. Based on a </a:t>
            </a:r>
            <a:r>
              <a:rPr lang="en-US" sz="2400" dirty="0" err="1"/>
              <a:t>knn</a:t>
            </a:r>
            <a:r>
              <a:rPr lang="en-US" sz="2400" dirty="0"/>
              <a:t> density estimate </a:t>
            </a:r>
          </a:p>
        </p:txBody>
      </p:sp>
      <p:pic>
        <p:nvPicPr>
          <p:cNvPr id="13" name="Graphic 12">
            <a:extLst>
              <a:ext uri="{FF2B5EF4-FFF2-40B4-BE49-F238E27FC236}">
                <a16:creationId xmlns:a16="http://schemas.microsoft.com/office/drawing/2014/main" id="{C70940CA-857A-DF46-8F64-B9DF967744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55794" y="5160385"/>
            <a:ext cx="7102783" cy="557081"/>
          </a:xfrm>
          <a:prstGeom prst="rect">
            <a:avLst/>
          </a:prstGeom>
        </p:spPr>
      </p:pic>
    </p:spTree>
    <p:extLst>
      <p:ext uri="{BB962C8B-B14F-4D97-AF65-F5344CB8AC3E}">
        <p14:creationId xmlns:p14="http://schemas.microsoft.com/office/powerpoint/2010/main" val="270357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F8CE3-E7BD-DA41-9CFB-F23FAF352537}"/>
              </a:ext>
            </a:extLst>
          </p:cNvPr>
          <p:cNvSpPr>
            <a:spLocks noGrp="1"/>
          </p:cNvSpPr>
          <p:nvPr>
            <p:ph type="title"/>
          </p:nvPr>
        </p:nvSpPr>
        <p:spPr/>
        <p:txBody>
          <a:bodyPr/>
          <a:lstStyle/>
          <a:p>
            <a:r>
              <a:rPr lang="en-US" dirty="0"/>
              <a:t>Velocity Regularization </a:t>
            </a:r>
          </a:p>
        </p:txBody>
      </p:sp>
      <p:sp>
        <p:nvSpPr>
          <p:cNvPr id="6" name="TextBox 5">
            <a:extLst>
              <a:ext uri="{FF2B5EF4-FFF2-40B4-BE49-F238E27FC236}">
                <a16:creationId xmlns:a16="http://schemas.microsoft.com/office/drawing/2014/main" id="{20782746-9977-3242-8290-B023D6B2786C}"/>
              </a:ext>
            </a:extLst>
          </p:cNvPr>
          <p:cNvSpPr txBox="1"/>
          <p:nvPr/>
        </p:nvSpPr>
        <p:spPr>
          <a:xfrm>
            <a:off x="5715000" y="2361960"/>
            <a:ext cx="7507151" cy="707886"/>
          </a:xfrm>
          <a:prstGeom prst="rect">
            <a:avLst/>
          </a:prstGeom>
          <a:noFill/>
        </p:spPr>
        <p:txBody>
          <a:bodyPr wrap="square" rtlCol="0">
            <a:spAutoFit/>
          </a:bodyPr>
          <a:lstStyle/>
          <a:p>
            <a:pPr algn="l"/>
            <a:r>
              <a:rPr lang="en-US" sz="2400" dirty="0">
                <a:ea typeface="Avenir Book" charset="0"/>
                <a:cs typeface="Avenir Book" charset="0"/>
              </a:rPr>
              <a:t>RNA Velocity, estimate of direction of change</a:t>
            </a:r>
          </a:p>
          <a:p>
            <a:pPr algn="l"/>
            <a:r>
              <a:rPr lang="en-US" sz="1600" dirty="0">
                <a:ea typeface="Avenir Book" charset="0"/>
                <a:cs typeface="Avenir Book" charset="0"/>
              </a:rPr>
              <a:t>[La </a:t>
            </a:r>
            <a:r>
              <a:rPr lang="en-US" sz="1600" dirty="0" err="1">
                <a:ea typeface="Avenir Book" charset="0"/>
                <a:cs typeface="Avenir Book" charset="0"/>
              </a:rPr>
              <a:t>Manno</a:t>
            </a:r>
            <a:r>
              <a:rPr lang="en-US" sz="1600" dirty="0">
                <a:ea typeface="Avenir Book" charset="0"/>
                <a:cs typeface="Avenir Book" charset="0"/>
              </a:rPr>
              <a:t> et al. 2018 </a:t>
            </a:r>
            <a:r>
              <a:rPr lang="en-US" sz="1600" dirty="0" err="1">
                <a:ea typeface="Avenir Book" charset="0"/>
                <a:cs typeface="Avenir Book" charset="0"/>
              </a:rPr>
              <a:t>Velocyto</a:t>
            </a:r>
            <a:r>
              <a:rPr lang="en-US" sz="1600" dirty="0">
                <a:ea typeface="Avenir Book" charset="0"/>
                <a:cs typeface="Avenir Book" charset="0"/>
              </a:rPr>
              <a:t>; Volker et al. </a:t>
            </a:r>
            <a:r>
              <a:rPr lang="en-US" sz="1600" dirty="0" err="1">
                <a:ea typeface="Avenir Book" charset="0"/>
                <a:cs typeface="Avenir Book" charset="0"/>
              </a:rPr>
              <a:t>ScVelo</a:t>
            </a:r>
            <a:r>
              <a:rPr lang="en-US" sz="1600" dirty="0">
                <a:ea typeface="Avenir Book" charset="0"/>
                <a:cs typeface="Avenir Book" charset="0"/>
              </a:rPr>
              <a:t>]</a:t>
            </a:r>
          </a:p>
        </p:txBody>
      </p:sp>
      <p:pic>
        <p:nvPicPr>
          <p:cNvPr id="7" name="Graphic 6">
            <a:extLst>
              <a:ext uri="{FF2B5EF4-FFF2-40B4-BE49-F238E27FC236}">
                <a16:creationId xmlns:a16="http://schemas.microsoft.com/office/drawing/2014/main" id="{62A44D11-1AE7-7344-9987-8FF3E3E75E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01981" y="4004135"/>
            <a:ext cx="4316970" cy="889902"/>
          </a:xfrm>
          <a:prstGeom prst="rect">
            <a:avLst/>
          </a:prstGeom>
        </p:spPr>
      </p:pic>
      <p:pic>
        <p:nvPicPr>
          <p:cNvPr id="3" name="Picture 2">
            <a:extLst>
              <a:ext uri="{FF2B5EF4-FFF2-40B4-BE49-F238E27FC236}">
                <a16:creationId xmlns:a16="http://schemas.microsoft.com/office/drawing/2014/main" id="{7F5A153B-2C80-3748-8910-165D9C4F9594}"/>
              </a:ext>
            </a:extLst>
          </p:cNvPr>
          <p:cNvPicPr>
            <a:picLocks noChangeAspect="1"/>
          </p:cNvPicPr>
          <p:nvPr/>
        </p:nvPicPr>
        <p:blipFill>
          <a:blip r:embed="rId5"/>
          <a:stretch>
            <a:fillRect/>
          </a:stretch>
        </p:blipFill>
        <p:spPr>
          <a:xfrm>
            <a:off x="587829" y="1440549"/>
            <a:ext cx="5127171" cy="5127171"/>
          </a:xfrm>
          <a:prstGeom prst="rect">
            <a:avLst/>
          </a:prstGeom>
        </p:spPr>
      </p:pic>
    </p:spTree>
    <p:extLst>
      <p:ext uri="{BB962C8B-B14F-4D97-AF65-F5344CB8AC3E}">
        <p14:creationId xmlns:p14="http://schemas.microsoft.com/office/powerpoint/2010/main" val="37756409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EA621-23CF-CF45-9C68-DE65431E25ED}"/>
              </a:ext>
            </a:extLst>
          </p:cNvPr>
          <p:cNvSpPr>
            <a:spLocks noGrp="1"/>
          </p:cNvSpPr>
          <p:nvPr>
            <p:ph type="title"/>
          </p:nvPr>
        </p:nvSpPr>
        <p:spPr/>
        <p:txBody>
          <a:bodyPr/>
          <a:lstStyle/>
          <a:p>
            <a:r>
              <a:rPr lang="en-US" dirty="0"/>
              <a:t>Toy Example</a:t>
            </a:r>
          </a:p>
        </p:txBody>
      </p:sp>
      <p:pic>
        <p:nvPicPr>
          <p:cNvPr id="6" name="Content Placeholder 5" descr="A close up of a piece of paper&#10;&#10;Description automatically generated">
            <a:extLst>
              <a:ext uri="{FF2B5EF4-FFF2-40B4-BE49-F238E27FC236}">
                <a16:creationId xmlns:a16="http://schemas.microsoft.com/office/drawing/2014/main" id="{5242184B-2B51-7F4F-81AA-4EE9088A5F47}"/>
              </a:ext>
            </a:extLst>
          </p:cNvPr>
          <p:cNvPicPr>
            <a:picLocks noGrp="1" noChangeAspect="1"/>
          </p:cNvPicPr>
          <p:nvPr>
            <p:ph sz="half" idx="1"/>
          </p:nvPr>
        </p:nvPicPr>
        <p:blipFill>
          <a:blip r:embed="rId3"/>
          <a:stretch>
            <a:fillRect/>
          </a:stretch>
        </p:blipFill>
        <p:spPr>
          <a:xfrm>
            <a:off x="838200" y="1809700"/>
            <a:ext cx="10515600" cy="4872528"/>
          </a:xfrm>
        </p:spPr>
      </p:pic>
    </p:spTree>
    <p:extLst>
      <p:ext uri="{BB962C8B-B14F-4D97-AF65-F5344CB8AC3E}">
        <p14:creationId xmlns:p14="http://schemas.microsoft.com/office/powerpoint/2010/main" val="31901735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B4F43-6FBF-4D47-BA85-92142CA3687D}"/>
              </a:ext>
            </a:extLst>
          </p:cNvPr>
          <p:cNvSpPr>
            <a:spLocks noGrp="1"/>
          </p:cNvSpPr>
          <p:nvPr>
            <p:ph type="title"/>
          </p:nvPr>
        </p:nvSpPr>
        <p:spPr/>
        <p:txBody>
          <a:bodyPr/>
          <a:lstStyle/>
          <a:p>
            <a:r>
              <a:rPr lang="en-US" dirty="0"/>
              <a:t>Tracing Ancestry</a:t>
            </a:r>
          </a:p>
        </p:txBody>
      </p:sp>
      <p:pic>
        <p:nvPicPr>
          <p:cNvPr id="6" name="Content Placeholder 5" descr="A close up of a map&#10;&#10;Description automatically generated">
            <a:extLst>
              <a:ext uri="{FF2B5EF4-FFF2-40B4-BE49-F238E27FC236}">
                <a16:creationId xmlns:a16="http://schemas.microsoft.com/office/drawing/2014/main" id="{B50360B4-6315-264A-B057-B92B716A7D37}"/>
              </a:ext>
            </a:extLst>
          </p:cNvPr>
          <p:cNvPicPr>
            <a:picLocks noGrp="1" noChangeAspect="1"/>
          </p:cNvPicPr>
          <p:nvPr>
            <p:ph idx="1"/>
          </p:nvPr>
        </p:nvPicPr>
        <p:blipFill>
          <a:blip r:embed="rId3"/>
          <a:stretch>
            <a:fillRect/>
          </a:stretch>
        </p:blipFill>
        <p:spPr>
          <a:xfrm>
            <a:off x="838200" y="1766369"/>
            <a:ext cx="10515600" cy="3325262"/>
          </a:xfrm>
        </p:spPr>
      </p:pic>
    </p:spTree>
    <p:extLst>
      <p:ext uri="{BB962C8B-B14F-4D97-AF65-F5344CB8AC3E}">
        <p14:creationId xmlns:p14="http://schemas.microsoft.com/office/powerpoint/2010/main" val="18096630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54255-0402-DE49-80F0-F1A41C67BCC3}"/>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4AAEFBD7-56F0-B045-977B-8E0C219A5006}"/>
              </a:ext>
            </a:extLst>
          </p:cNvPr>
          <p:cNvSpPr>
            <a:spLocks noGrp="1"/>
          </p:cNvSpPr>
          <p:nvPr>
            <p:ph idx="1"/>
          </p:nvPr>
        </p:nvSpPr>
        <p:spPr/>
        <p:txBody>
          <a:bodyPr/>
          <a:lstStyle/>
          <a:p>
            <a:r>
              <a:rPr lang="en-US" dirty="0"/>
              <a:t>Energy regularized CNF performs dynamic optimal transport to find flows between cross-sectional populations</a:t>
            </a:r>
          </a:p>
          <a:p>
            <a:endParaRPr lang="en-US" dirty="0"/>
          </a:p>
          <a:p>
            <a:r>
              <a:rPr lang="en-US" dirty="0"/>
              <a:t>TrajectoryNet includes additional regularizations that allow for optimal transport on a manifold, with growth and death of individuals over time, and respecting individual velocity data</a:t>
            </a:r>
          </a:p>
          <a:p>
            <a:endParaRPr lang="en-US" dirty="0"/>
          </a:p>
          <a:p>
            <a:r>
              <a:rPr lang="en-US" dirty="0"/>
              <a:t>Trajectories of individual cells, and gene expression activity can be inferred</a:t>
            </a:r>
          </a:p>
        </p:txBody>
      </p:sp>
    </p:spTree>
    <p:extLst>
      <p:ext uri="{BB962C8B-B14F-4D97-AF65-F5344CB8AC3E}">
        <p14:creationId xmlns:p14="http://schemas.microsoft.com/office/powerpoint/2010/main" val="658168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4631364A-CAAF-A640-A4E6-E3E4871A3FA8}"/>
              </a:ext>
            </a:extLst>
          </p:cNvPr>
          <p:cNvPicPr>
            <a:picLocks noChangeAspect="1"/>
          </p:cNvPicPr>
          <p:nvPr/>
        </p:nvPicPr>
        <p:blipFill>
          <a:blip r:embed="rId3"/>
          <a:stretch>
            <a:fillRect/>
          </a:stretch>
        </p:blipFill>
        <p:spPr>
          <a:xfrm>
            <a:off x="4376057" y="1690688"/>
            <a:ext cx="4039733" cy="3783694"/>
          </a:xfrm>
          <a:prstGeom prst="rect">
            <a:avLst/>
          </a:prstGeom>
        </p:spPr>
      </p:pic>
      <p:sp>
        <p:nvSpPr>
          <p:cNvPr id="2" name="Title 1">
            <a:extLst>
              <a:ext uri="{FF2B5EF4-FFF2-40B4-BE49-F238E27FC236}">
                <a16:creationId xmlns:a16="http://schemas.microsoft.com/office/drawing/2014/main" id="{64D6D68B-ABC7-4449-A004-8435E2B0E8D1}"/>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1382A774-2D96-CA49-B18A-B8E11B012530}"/>
              </a:ext>
            </a:extLst>
          </p:cNvPr>
          <p:cNvSpPr>
            <a:spLocks noGrp="1"/>
          </p:cNvSpPr>
          <p:nvPr>
            <p:ph idx="1"/>
          </p:nvPr>
        </p:nvSpPr>
        <p:spPr>
          <a:xfrm>
            <a:off x="3921551" y="6152447"/>
            <a:ext cx="7016896" cy="705553"/>
          </a:xfrm>
        </p:spPr>
        <p:txBody>
          <a:bodyPr>
            <a:normAutofit/>
          </a:bodyPr>
          <a:lstStyle/>
          <a:p>
            <a:pPr marL="0" indent="0">
              <a:buNone/>
            </a:pPr>
            <a:r>
              <a:rPr lang="en-US" dirty="0"/>
              <a:t>Longitudinal inference from snapshots</a:t>
            </a:r>
          </a:p>
        </p:txBody>
      </p:sp>
      <p:pic>
        <p:nvPicPr>
          <p:cNvPr id="7" name="Picture 6" descr="Chart, bubble chart&#10;&#10;Description automatically generated">
            <a:extLst>
              <a:ext uri="{FF2B5EF4-FFF2-40B4-BE49-F238E27FC236}">
                <a16:creationId xmlns:a16="http://schemas.microsoft.com/office/drawing/2014/main" id="{52DB7C89-4DAB-384E-9234-309EA484A5EB}"/>
              </a:ext>
            </a:extLst>
          </p:cNvPr>
          <p:cNvPicPr>
            <a:picLocks noChangeAspect="1"/>
          </p:cNvPicPr>
          <p:nvPr/>
        </p:nvPicPr>
        <p:blipFill>
          <a:blip r:embed="rId4"/>
          <a:stretch>
            <a:fillRect/>
          </a:stretch>
        </p:blipFill>
        <p:spPr>
          <a:xfrm>
            <a:off x="1124753" y="1801610"/>
            <a:ext cx="1482375" cy="3254779"/>
          </a:xfrm>
          <a:prstGeom prst="rect">
            <a:avLst/>
          </a:prstGeom>
        </p:spPr>
      </p:pic>
      <p:pic>
        <p:nvPicPr>
          <p:cNvPr id="6" name="Picture 5">
            <a:extLst>
              <a:ext uri="{FF2B5EF4-FFF2-40B4-BE49-F238E27FC236}">
                <a16:creationId xmlns:a16="http://schemas.microsoft.com/office/drawing/2014/main" id="{637E378B-F952-674E-9A9C-C89DB9860C71}"/>
              </a:ext>
            </a:extLst>
          </p:cNvPr>
          <p:cNvPicPr>
            <a:picLocks noChangeAspect="1"/>
          </p:cNvPicPr>
          <p:nvPr/>
        </p:nvPicPr>
        <p:blipFill>
          <a:blip r:embed="rId5"/>
          <a:stretch>
            <a:fillRect/>
          </a:stretch>
        </p:blipFill>
        <p:spPr>
          <a:xfrm>
            <a:off x="137414" y="2044728"/>
            <a:ext cx="520954" cy="2936286"/>
          </a:xfrm>
          <a:prstGeom prst="rect">
            <a:avLst/>
          </a:prstGeom>
        </p:spPr>
      </p:pic>
    </p:spTree>
    <p:extLst>
      <p:ext uri="{BB962C8B-B14F-4D97-AF65-F5344CB8AC3E}">
        <p14:creationId xmlns:p14="http://schemas.microsoft.com/office/powerpoint/2010/main" val="230753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6D68B-ABC7-4449-A004-8435E2B0E8D1}"/>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1382A774-2D96-CA49-B18A-B8E11B012530}"/>
              </a:ext>
            </a:extLst>
          </p:cNvPr>
          <p:cNvSpPr>
            <a:spLocks noGrp="1"/>
          </p:cNvSpPr>
          <p:nvPr>
            <p:ph idx="1"/>
          </p:nvPr>
        </p:nvSpPr>
        <p:spPr>
          <a:xfrm>
            <a:off x="838200" y="1825625"/>
            <a:ext cx="5257800" cy="4351338"/>
          </a:xfrm>
        </p:spPr>
        <p:txBody>
          <a:bodyPr/>
          <a:lstStyle/>
          <a:p>
            <a:pPr marL="0" indent="0">
              <a:buNone/>
            </a:pPr>
            <a:r>
              <a:rPr lang="en-US" dirty="0"/>
              <a:t>Longitudinal inference from cross sectional measurements</a:t>
            </a:r>
          </a:p>
          <a:p>
            <a:pPr marL="0" indent="0">
              <a:buNone/>
            </a:pPr>
            <a:endParaRPr lang="en-US" dirty="0"/>
          </a:p>
          <a:p>
            <a:pPr marL="0" indent="0">
              <a:buNone/>
            </a:pPr>
            <a:r>
              <a:rPr lang="en-US" dirty="0"/>
              <a:t>Tasks:</a:t>
            </a:r>
          </a:p>
          <a:p>
            <a:r>
              <a:rPr lang="en-US" dirty="0"/>
              <a:t>Predict trajectory of a point</a:t>
            </a:r>
          </a:p>
        </p:txBody>
      </p:sp>
      <p:pic>
        <p:nvPicPr>
          <p:cNvPr id="9" name="Picture 8" descr="A close up of a logo&#10;&#10;Description automatically generated">
            <a:extLst>
              <a:ext uri="{FF2B5EF4-FFF2-40B4-BE49-F238E27FC236}">
                <a16:creationId xmlns:a16="http://schemas.microsoft.com/office/drawing/2014/main" id="{C487417F-E0B3-1B4E-9235-D003FA69CDC4}"/>
              </a:ext>
            </a:extLst>
          </p:cNvPr>
          <p:cNvPicPr>
            <a:picLocks noChangeAspect="1"/>
          </p:cNvPicPr>
          <p:nvPr/>
        </p:nvPicPr>
        <p:blipFill>
          <a:blip r:embed="rId3"/>
          <a:stretch>
            <a:fillRect/>
          </a:stretch>
        </p:blipFill>
        <p:spPr>
          <a:xfrm>
            <a:off x="6096000" y="966720"/>
            <a:ext cx="5257800" cy="4924559"/>
          </a:xfrm>
          <a:prstGeom prst="rect">
            <a:avLst/>
          </a:prstGeom>
        </p:spPr>
      </p:pic>
    </p:spTree>
    <p:extLst>
      <p:ext uri="{BB962C8B-B14F-4D97-AF65-F5344CB8AC3E}">
        <p14:creationId xmlns:p14="http://schemas.microsoft.com/office/powerpoint/2010/main" val="4154041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6D68B-ABC7-4449-A004-8435E2B0E8D1}"/>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1382A774-2D96-CA49-B18A-B8E11B012530}"/>
              </a:ext>
            </a:extLst>
          </p:cNvPr>
          <p:cNvSpPr>
            <a:spLocks noGrp="1"/>
          </p:cNvSpPr>
          <p:nvPr>
            <p:ph idx="1"/>
          </p:nvPr>
        </p:nvSpPr>
        <p:spPr>
          <a:xfrm>
            <a:off x="838200" y="1825625"/>
            <a:ext cx="5257800" cy="4351338"/>
          </a:xfrm>
        </p:spPr>
        <p:txBody>
          <a:bodyPr/>
          <a:lstStyle/>
          <a:p>
            <a:pPr marL="0" indent="0">
              <a:buNone/>
            </a:pPr>
            <a:r>
              <a:rPr lang="en-US" dirty="0"/>
              <a:t>Longitudinal inference from cross sectional measurements</a:t>
            </a:r>
          </a:p>
          <a:p>
            <a:endParaRPr lang="en-US" dirty="0"/>
          </a:p>
          <a:p>
            <a:pPr marL="0" indent="0">
              <a:buNone/>
            </a:pPr>
            <a:r>
              <a:rPr lang="en-US" dirty="0"/>
              <a:t>Tasks:</a:t>
            </a:r>
          </a:p>
          <a:p>
            <a:r>
              <a:rPr lang="en-US" dirty="0"/>
              <a:t>Predict trajectory of a point </a:t>
            </a:r>
          </a:p>
          <a:p>
            <a:r>
              <a:rPr lang="en-US" dirty="0"/>
              <a:t>Predict distribution at test timepoint</a:t>
            </a:r>
          </a:p>
        </p:txBody>
      </p:sp>
      <p:pic>
        <p:nvPicPr>
          <p:cNvPr id="5" name="Picture 4" descr="A close up of a logo&#10;&#10;Description automatically generated">
            <a:extLst>
              <a:ext uri="{FF2B5EF4-FFF2-40B4-BE49-F238E27FC236}">
                <a16:creationId xmlns:a16="http://schemas.microsoft.com/office/drawing/2014/main" id="{CDF68A3B-09BD-B949-BE12-BC92ECD81134}"/>
              </a:ext>
            </a:extLst>
          </p:cNvPr>
          <p:cNvPicPr>
            <a:picLocks noChangeAspect="1"/>
          </p:cNvPicPr>
          <p:nvPr/>
        </p:nvPicPr>
        <p:blipFill>
          <a:blip r:embed="rId3"/>
          <a:stretch>
            <a:fillRect/>
          </a:stretch>
        </p:blipFill>
        <p:spPr>
          <a:xfrm>
            <a:off x="6096000" y="741079"/>
            <a:ext cx="5257800" cy="5924282"/>
          </a:xfrm>
          <a:prstGeom prst="rect">
            <a:avLst/>
          </a:prstGeom>
        </p:spPr>
      </p:pic>
    </p:spTree>
    <p:extLst>
      <p:ext uri="{BB962C8B-B14F-4D97-AF65-F5344CB8AC3E}">
        <p14:creationId xmlns:p14="http://schemas.microsoft.com/office/powerpoint/2010/main" val="2354118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3425E-DFF3-D841-A909-8D3051FBB1E2}"/>
              </a:ext>
            </a:extLst>
          </p:cNvPr>
          <p:cNvSpPr>
            <a:spLocks noGrp="1"/>
          </p:cNvSpPr>
          <p:nvPr>
            <p:ph type="title"/>
          </p:nvPr>
        </p:nvSpPr>
        <p:spPr/>
        <p:txBody>
          <a:bodyPr/>
          <a:lstStyle/>
          <a:p>
            <a:r>
              <a:rPr lang="en-US" dirty="0"/>
              <a:t>Divergences between probability distributions</a:t>
            </a:r>
          </a:p>
        </p:txBody>
      </p:sp>
      <p:sp>
        <p:nvSpPr>
          <p:cNvPr id="5" name="Content Placeholder 4">
            <a:extLst>
              <a:ext uri="{FF2B5EF4-FFF2-40B4-BE49-F238E27FC236}">
                <a16:creationId xmlns:a16="http://schemas.microsoft.com/office/drawing/2014/main" id="{6840D3C6-4CB0-7749-8895-3FFDF23B9E09}"/>
              </a:ext>
            </a:extLst>
          </p:cNvPr>
          <p:cNvSpPr>
            <a:spLocks noGrp="1"/>
          </p:cNvSpPr>
          <p:nvPr>
            <p:ph sz="half" idx="2"/>
          </p:nvPr>
        </p:nvSpPr>
        <p:spPr/>
        <p:txBody>
          <a:bodyPr/>
          <a:lstStyle/>
          <a:p>
            <a:pPr marL="0" indent="0">
              <a:buNone/>
            </a:pPr>
            <a:r>
              <a:rPr lang="en-US" dirty="0" err="1"/>
              <a:t>Kullback-Liebler</a:t>
            </a:r>
            <a:r>
              <a:rPr lang="en-US" dirty="0"/>
              <a:t> Divergence D</a:t>
            </a:r>
            <a:r>
              <a:rPr lang="en-US" baseline="-25000" dirty="0"/>
              <a:t>KL</a:t>
            </a:r>
            <a:endParaRPr lang="en-US" dirty="0"/>
          </a:p>
        </p:txBody>
      </p:sp>
      <p:pic>
        <p:nvPicPr>
          <p:cNvPr id="10" name="Graphic 9">
            <a:extLst>
              <a:ext uri="{FF2B5EF4-FFF2-40B4-BE49-F238E27FC236}">
                <a16:creationId xmlns:a16="http://schemas.microsoft.com/office/drawing/2014/main" id="{B4D0FA16-B5BB-F442-9645-A9C574A838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72072" y="2426494"/>
            <a:ext cx="5327904" cy="926592"/>
          </a:xfrm>
          <a:prstGeom prst="rect">
            <a:avLst/>
          </a:prstGeom>
        </p:spPr>
      </p:pic>
      <p:pic>
        <p:nvPicPr>
          <p:cNvPr id="11" name="Content Placeholder 10">
            <a:extLst>
              <a:ext uri="{FF2B5EF4-FFF2-40B4-BE49-F238E27FC236}">
                <a16:creationId xmlns:a16="http://schemas.microsoft.com/office/drawing/2014/main" id="{06B4DFE2-EBAB-BF48-9C0A-CFA29D0209D3}"/>
              </a:ext>
            </a:extLst>
          </p:cNvPr>
          <p:cNvPicPr>
            <a:picLocks noGrp="1" noChangeAspect="1"/>
          </p:cNvPicPr>
          <p:nvPr>
            <p:ph sz="half" idx="1"/>
          </p:nvPr>
        </p:nvPicPr>
        <p:blipFill>
          <a:blip r:embed="rId4"/>
          <a:stretch>
            <a:fillRect/>
          </a:stretch>
        </p:blipFill>
        <p:spPr>
          <a:xfrm>
            <a:off x="1028700" y="2426494"/>
            <a:ext cx="4800600" cy="3149600"/>
          </a:xfrm>
        </p:spPr>
      </p:pic>
    </p:spTree>
    <p:extLst>
      <p:ext uri="{BB962C8B-B14F-4D97-AF65-F5344CB8AC3E}">
        <p14:creationId xmlns:p14="http://schemas.microsoft.com/office/powerpoint/2010/main" val="3984999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3425E-DFF3-D841-A909-8D3051FBB1E2}"/>
              </a:ext>
            </a:extLst>
          </p:cNvPr>
          <p:cNvSpPr>
            <a:spLocks noGrp="1"/>
          </p:cNvSpPr>
          <p:nvPr>
            <p:ph type="title"/>
          </p:nvPr>
        </p:nvSpPr>
        <p:spPr/>
        <p:txBody>
          <a:bodyPr/>
          <a:lstStyle/>
          <a:p>
            <a:r>
              <a:rPr lang="en-US" dirty="0"/>
              <a:t>Divergences between probability distributions</a:t>
            </a:r>
          </a:p>
        </p:txBody>
      </p:sp>
      <p:sp>
        <p:nvSpPr>
          <p:cNvPr id="5" name="Content Placeholder 4">
            <a:extLst>
              <a:ext uri="{FF2B5EF4-FFF2-40B4-BE49-F238E27FC236}">
                <a16:creationId xmlns:a16="http://schemas.microsoft.com/office/drawing/2014/main" id="{6840D3C6-4CB0-7749-8895-3FFDF23B9E09}"/>
              </a:ext>
            </a:extLst>
          </p:cNvPr>
          <p:cNvSpPr>
            <a:spLocks noGrp="1"/>
          </p:cNvSpPr>
          <p:nvPr>
            <p:ph sz="half" idx="2"/>
          </p:nvPr>
        </p:nvSpPr>
        <p:spPr/>
        <p:txBody>
          <a:bodyPr/>
          <a:lstStyle/>
          <a:p>
            <a:pPr marL="0" indent="0">
              <a:buNone/>
            </a:pPr>
            <a:r>
              <a:rPr lang="en-US" dirty="0" err="1"/>
              <a:t>Kullback-Liebler</a:t>
            </a:r>
            <a:r>
              <a:rPr lang="en-US" dirty="0"/>
              <a:t> Divergence D</a:t>
            </a:r>
            <a:r>
              <a:rPr lang="en-US" baseline="-25000" dirty="0"/>
              <a:t>KL</a:t>
            </a:r>
            <a:endParaRPr lang="en-US" dirty="0"/>
          </a:p>
        </p:txBody>
      </p:sp>
      <p:pic>
        <p:nvPicPr>
          <p:cNvPr id="10" name="Graphic 9">
            <a:extLst>
              <a:ext uri="{FF2B5EF4-FFF2-40B4-BE49-F238E27FC236}">
                <a16:creationId xmlns:a16="http://schemas.microsoft.com/office/drawing/2014/main" id="{B4D0FA16-B5BB-F442-9645-A9C574A838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72072" y="2426494"/>
            <a:ext cx="5327904" cy="926592"/>
          </a:xfrm>
          <a:prstGeom prst="rect">
            <a:avLst/>
          </a:prstGeom>
        </p:spPr>
      </p:pic>
      <p:pic>
        <p:nvPicPr>
          <p:cNvPr id="18" name="Content Placeholder 17">
            <a:extLst>
              <a:ext uri="{FF2B5EF4-FFF2-40B4-BE49-F238E27FC236}">
                <a16:creationId xmlns:a16="http://schemas.microsoft.com/office/drawing/2014/main" id="{B70672B5-2A7C-4043-8A77-B871C66DE6FA}"/>
              </a:ext>
            </a:extLst>
          </p:cNvPr>
          <p:cNvPicPr>
            <a:picLocks noGrp="1" noChangeAspect="1"/>
          </p:cNvPicPr>
          <p:nvPr>
            <p:ph sz="half" idx="1"/>
          </p:nvPr>
        </p:nvPicPr>
        <p:blipFill>
          <a:blip r:embed="rId5"/>
          <a:stretch>
            <a:fillRect/>
          </a:stretch>
        </p:blipFill>
        <p:spPr>
          <a:xfrm>
            <a:off x="1047750" y="2426494"/>
            <a:ext cx="4762500" cy="3149600"/>
          </a:xfrm>
        </p:spPr>
      </p:pic>
    </p:spTree>
    <p:extLst>
      <p:ext uri="{BB962C8B-B14F-4D97-AF65-F5344CB8AC3E}">
        <p14:creationId xmlns:p14="http://schemas.microsoft.com/office/powerpoint/2010/main" val="1658125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3425E-DFF3-D841-A909-8D3051FBB1E2}"/>
              </a:ext>
            </a:extLst>
          </p:cNvPr>
          <p:cNvSpPr>
            <a:spLocks noGrp="1"/>
          </p:cNvSpPr>
          <p:nvPr>
            <p:ph type="title"/>
          </p:nvPr>
        </p:nvSpPr>
        <p:spPr/>
        <p:txBody>
          <a:bodyPr/>
          <a:lstStyle/>
          <a:p>
            <a:r>
              <a:rPr lang="en-US" dirty="0"/>
              <a:t>Divergences between probability distributions</a:t>
            </a:r>
          </a:p>
        </p:txBody>
      </p:sp>
      <p:sp>
        <p:nvSpPr>
          <p:cNvPr id="5" name="Content Placeholder 4">
            <a:extLst>
              <a:ext uri="{FF2B5EF4-FFF2-40B4-BE49-F238E27FC236}">
                <a16:creationId xmlns:a16="http://schemas.microsoft.com/office/drawing/2014/main" id="{6840D3C6-4CB0-7749-8895-3FFDF23B9E09}"/>
              </a:ext>
            </a:extLst>
          </p:cNvPr>
          <p:cNvSpPr>
            <a:spLocks noGrp="1"/>
          </p:cNvSpPr>
          <p:nvPr>
            <p:ph sz="half" idx="2"/>
          </p:nvPr>
        </p:nvSpPr>
        <p:spPr/>
        <p:txBody>
          <a:bodyPr/>
          <a:lstStyle/>
          <a:p>
            <a:pPr marL="0" indent="0">
              <a:buNone/>
            </a:pPr>
            <a:r>
              <a:rPr lang="en-US" dirty="0" err="1"/>
              <a:t>Kullback-Liebler</a:t>
            </a:r>
            <a:r>
              <a:rPr lang="en-US" dirty="0"/>
              <a:t> Divergence D</a:t>
            </a:r>
            <a:r>
              <a:rPr lang="en-US" baseline="-25000" dirty="0"/>
              <a:t>KL</a:t>
            </a:r>
            <a:endParaRPr lang="en-US" dirty="0"/>
          </a:p>
        </p:txBody>
      </p:sp>
      <p:pic>
        <p:nvPicPr>
          <p:cNvPr id="10" name="Graphic 9">
            <a:extLst>
              <a:ext uri="{FF2B5EF4-FFF2-40B4-BE49-F238E27FC236}">
                <a16:creationId xmlns:a16="http://schemas.microsoft.com/office/drawing/2014/main" id="{B4D0FA16-B5BB-F442-9645-A9C574A838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72072" y="2426494"/>
            <a:ext cx="5327904" cy="926592"/>
          </a:xfrm>
          <a:prstGeom prst="rect">
            <a:avLst/>
          </a:prstGeom>
        </p:spPr>
      </p:pic>
      <p:pic>
        <p:nvPicPr>
          <p:cNvPr id="11" name="Graphic 10">
            <a:extLst>
              <a:ext uri="{FF2B5EF4-FFF2-40B4-BE49-F238E27FC236}">
                <a16:creationId xmlns:a16="http://schemas.microsoft.com/office/drawing/2014/main" id="{931DA10B-3778-AF40-A0A8-8AE6ABC519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72072" y="4725273"/>
            <a:ext cx="2994406" cy="385419"/>
          </a:xfrm>
          <a:prstGeom prst="rect">
            <a:avLst/>
          </a:prstGeom>
        </p:spPr>
      </p:pic>
      <p:sp>
        <p:nvSpPr>
          <p:cNvPr id="12" name="Rectangle 11">
            <a:extLst>
              <a:ext uri="{FF2B5EF4-FFF2-40B4-BE49-F238E27FC236}">
                <a16:creationId xmlns:a16="http://schemas.microsoft.com/office/drawing/2014/main" id="{EC47479C-4F29-3046-B959-F6E7EB5F95D7}"/>
              </a:ext>
            </a:extLst>
          </p:cNvPr>
          <p:cNvSpPr/>
          <p:nvPr/>
        </p:nvSpPr>
        <p:spPr>
          <a:xfrm>
            <a:off x="6559296" y="4486656"/>
            <a:ext cx="3279648" cy="841248"/>
          </a:xfrm>
          <a:prstGeom prst="rect">
            <a:avLst/>
          </a:prstGeom>
          <a:noFill/>
          <a:ln w="984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rgbClr val="FF0000"/>
              </a:solidFill>
            </a:endParaRPr>
          </a:p>
        </p:txBody>
      </p:sp>
      <p:pic>
        <p:nvPicPr>
          <p:cNvPr id="7" name="Content Placeholder 6">
            <a:extLst>
              <a:ext uri="{FF2B5EF4-FFF2-40B4-BE49-F238E27FC236}">
                <a16:creationId xmlns:a16="http://schemas.microsoft.com/office/drawing/2014/main" id="{A1255743-19DD-5348-BE8D-CD5F38DE1948}"/>
              </a:ext>
            </a:extLst>
          </p:cNvPr>
          <p:cNvPicPr>
            <a:picLocks noGrp="1" noChangeAspect="1"/>
          </p:cNvPicPr>
          <p:nvPr>
            <p:ph sz="half" idx="1"/>
          </p:nvPr>
        </p:nvPicPr>
        <p:blipFill>
          <a:blip r:embed="rId7"/>
          <a:stretch>
            <a:fillRect/>
          </a:stretch>
        </p:blipFill>
        <p:spPr>
          <a:xfrm>
            <a:off x="1047750" y="2426494"/>
            <a:ext cx="4762500" cy="3149600"/>
          </a:xfrm>
        </p:spPr>
      </p:pic>
    </p:spTree>
    <p:extLst>
      <p:ext uri="{BB962C8B-B14F-4D97-AF65-F5344CB8AC3E}">
        <p14:creationId xmlns:p14="http://schemas.microsoft.com/office/powerpoint/2010/main" val="1150800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889</TotalTime>
  <Words>4140</Words>
  <Application>Microsoft Macintosh PowerPoint</Application>
  <PresentationFormat>Widescreen</PresentationFormat>
  <Paragraphs>263</Paragraphs>
  <Slides>36</Slides>
  <Notes>25</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Calibri Light</vt:lpstr>
      <vt:lpstr>Office Theme</vt:lpstr>
      <vt:lpstr>Learning dynamics from single-cell time series</vt:lpstr>
      <vt:lpstr>PowerPoint Presentation</vt:lpstr>
      <vt:lpstr>Motivation</vt:lpstr>
      <vt:lpstr>Motivation</vt:lpstr>
      <vt:lpstr>Motivation</vt:lpstr>
      <vt:lpstr>Motivation</vt:lpstr>
      <vt:lpstr>Divergences between probability distributions</vt:lpstr>
      <vt:lpstr>Divergences between probability distributions</vt:lpstr>
      <vt:lpstr>Divergences between probability distributions</vt:lpstr>
      <vt:lpstr>Divergences between probability distributions</vt:lpstr>
      <vt:lpstr>Optimal Transport – The Earth Mover’s Distance</vt:lpstr>
      <vt:lpstr>Optimal Transport – The Earth Mover’s Distance</vt:lpstr>
      <vt:lpstr>Waddington-OT</vt:lpstr>
      <vt:lpstr>Autoencoders</vt:lpstr>
      <vt:lpstr>Invertible Neural Networks</vt:lpstr>
      <vt:lpstr>Normalizing Flows (NFs)</vt:lpstr>
      <vt:lpstr>A note on change of variables</vt:lpstr>
      <vt:lpstr>Deep Normalizing Flows (NFs)</vt:lpstr>
      <vt:lpstr>Continuous Normalizing Flows </vt:lpstr>
      <vt:lpstr>What does this look like?</vt:lpstr>
      <vt:lpstr>What does this look like?</vt:lpstr>
      <vt:lpstr>What does this look like?</vt:lpstr>
      <vt:lpstr>CNFs create continuous paths </vt:lpstr>
      <vt:lpstr>Obtaining straight paths via regularization </vt:lpstr>
      <vt:lpstr>Regularized CNF approximates dynamic optimal transport</vt:lpstr>
      <vt:lpstr>Regularized CNF approximates dynamic optimal transport</vt:lpstr>
      <vt:lpstr>CNFs model Dynamic Optimal Transport </vt:lpstr>
      <vt:lpstr>Inferring Continuous Flow in Static Snapshots</vt:lpstr>
      <vt:lpstr>Inferring Continuous Flow in Static Snapshots</vt:lpstr>
      <vt:lpstr>Additional properties of cells </vt:lpstr>
      <vt:lpstr>Cell Death and Growth</vt:lpstr>
      <vt:lpstr>Cellular Manifolds </vt:lpstr>
      <vt:lpstr>Velocity Regularization </vt:lpstr>
      <vt:lpstr>Toy Example</vt:lpstr>
      <vt:lpstr>Tracing Ancestry</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TrajectoryNet: A Dynamic Optimal Transport Network for Modeling Cellular Dynamics </dc:title>
  <dc:creator>Tong, Alexander</dc:creator>
  <cp:lastModifiedBy>Tong, Alexander</cp:lastModifiedBy>
  <cp:revision>12</cp:revision>
  <dcterms:created xsi:type="dcterms:W3CDTF">2021-01-25T04:18:15Z</dcterms:created>
  <dcterms:modified xsi:type="dcterms:W3CDTF">2021-01-25T19:07:24Z</dcterms:modified>
</cp:coreProperties>
</file>